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73" r:id="rId4"/>
    <p:sldId id="274" r:id="rId5"/>
    <p:sldId id="288" r:id="rId6"/>
    <p:sldId id="289" r:id="rId7"/>
    <p:sldId id="291" r:id="rId8"/>
    <p:sldId id="292" r:id="rId9"/>
    <p:sldId id="294" r:id="rId10"/>
    <p:sldId id="290" r:id="rId11"/>
    <p:sldId id="295" r:id="rId12"/>
    <p:sldId id="276" r:id="rId13"/>
    <p:sldId id="287" r:id="rId14"/>
    <p:sldId id="277" r:id="rId15"/>
    <p:sldId id="267" r:id="rId16"/>
  </p:sldIdLst>
  <p:sldSz cx="9144000" cy="6858000" type="screen4x3"/>
  <p:notesSz cx="6735763" cy="9869488"/>
  <p:custDataLst>
    <p:tags r:id="rId18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C7D7EB"/>
    <a:srgbClr val="000099"/>
    <a:srgbClr val="006600"/>
    <a:srgbClr val="4579B9"/>
    <a:srgbClr val="000066"/>
    <a:srgbClr val="799FCD"/>
    <a:srgbClr val="E0E9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4ADD152-61A8-4377-B723-DDB07F62BBC4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7888"/>
            <a:ext cx="5389563" cy="44418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62DB54F-4299-4787-9C5B-14FDAB91BB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7617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867C3E1-65B8-416A-B0C6-166DD223F677}" type="slidenum">
              <a:rPr lang="ru-RU" smtClean="0">
                <a:cs typeface="Arial" charset="0"/>
              </a:rPr>
              <a:pPr/>
              <a:t>2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918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194B6AC-4C1D-4BBB-8C4E-285B3351BEE8}" type="slidenum">
              <a:rPr lang="ru-RU" smtClean="0">
                <a:cs typeface="Arial" charset="0"/>
              </a:rPr>
              <a:pPr/>
              <a:t>15</a:t>
            </a:fld>
            <a:endParaRPr lang="ru-RU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6909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7A791-1D4B-4323-9F54-BB02CEDAA595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D040FF-C63D-406F-8CF3-291983992A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BD4E3-4F61-4A9C-BB82-8D8D33B56923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A1711-D514-46F0-8311-0A5567016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90509-D4F2-4D66-A308-7D5D9064F48C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F078D-847B-43ED-9C95-AA008D7A7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41F20-9CD0-4958-888D-6CC8562B9060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8A3AF-1A2E-42DD-8D0D-575945371F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0FB4F-EAC0-4945-BD6C-795C9792361A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9A184-9EC2-478C-9D91-B908D8F4A4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E35BD-BD8F-4659-84F8-D30349C72057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FD109-A27B-4BAB-8F59-7AA0B3FB92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9AC50-E433-4882-9AB4-C25AD3A34D88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28E4A-A478-429F-89AD-CF92638243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49C53-5D37-4364-82A5-0EFD486846C9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A0646E-147C-44E9-B521-D9BA4B6D1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B0525-0C9A-4D97-BF6F-5098BD1CB1D8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8FD7D-9018-45EB-BCCF-5505D0122E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0A3DF-7498-4C9F-BC67-35E2CA741DF4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E9477-0337-4B6A-A4F0-E3DD2287CC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59E3B-45E5-44CA-8A40-B6DDD4B45DC3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B83F2-0ADB-40E8-A72A-4E67ACC08C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85000"/>
              </a:schemeClr>
            </a:gs>
            <a:gs pos="11000">
              <a:schemeClr val="bg1"/>
            </a:gs>
            <a:gs pos="10000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D5EFB2-9113-4BFE-9B38-1B43995FA9B7}" type="datetimeFigureOut">
              <a:rPr lang="ru-RU"/>
              <a:pPr>
                <a:defRPr/>
              </a:pPr>
              <a:t>14.11.2016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67AE40-D146-4711-814F-F83CB75B85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21.jpe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Relationship Id="rId9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F:\!!Мероприятия2015\2015-11-25-Презентация МОНАО-ГИА ЕГЭ\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92513" y="260350"/>
            <a:ext cx="1958975" cy="99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7"/>
          <p:cNvSpPr txBox="1">
            <a:spLocks noChangeArrowheads="1"/>
          </p:cNvSpPr>
          <p:nvPr/>
        </p:nvSpPr>
        <p:spPr bwMode="auto">
          <a:xfrm>
            <a:off x="5292725" y="5157788"/>
            <a:ext cx="352901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400" b="1"/>
              <a:t>И.В. Скубенко, </a:t>
            </a:r>
            <a:br>
              <a:rPr lang="ru-RU" sz="1400" b="1"/>
            </a:br>
            <a:r>
              <a:rPr lang="ru-RU" altLang="ru-RU" sz="1400" b="1"/>
              <a:t>министр образования и науки </a:t>
            </a:r>
            <a:br>
              <a:rPr lang="ru-RU" altLang="ru-RU" sz="1400" b="1"/>
            </a:br>
            <a:r>
              <a:rPr lang="ru-RU" altLang="ru-RU" sz="1400" b="1"/>
              <a:t>Архангельской области</a:t>
            </a:r>
            <a:endParaRPr lang="ru-RU" sz="1400" b="1"/>
          </a:p>
        </p:txBody>
      </p:sp>
      <p:sp>
        <p:nvSpPr>
          <p:cNvPr id="14339" name="Text Box 5"/>
          <p:cNvSpPr txBox="1">
            <a:spLocks noChangeArrowheads="1"/>
          </p:cNvSpPr>
          <p:nvPr/>
        </p:nvSpPr>
        <p:spPr bwMode="auto">
          <a:xfrm>
            <a:off x="3490913" y="6308725"/>
            <a:ext cx="2160587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latin typeface="Arial" charset="0"/>
              </a:rPr>
              <a:t>25 октября 2016 года</a:t>
            </a:r>
          </a:p>
        </p:txBody>
      </p:sp>
      <p:sp>
        <p:nvSpPr>
          <p:cNvPr id="14340" name="TextBox 1"/>
          <p:cNvSpPr txBox="1">
            <a:spLocks noChangeArrowheads="1"/>
          </p:cNvSpPr>
          <p:nvPr/>
        </p:nvSpPr>
        <p:spPr bwMode="auto">
          <a:xfrm>
            <a:off x="287338" y="2060575"/>
            <a:ext cx="8569325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600" b="1">
                <a:solidFill>
                  <a:srgbClr val="003366"/>
                </a:solidFill>
                <a:latin typeface="Arial Black" pitchFamily="34" charset="0"/>
              </a:rPr>
              <a:t>О мерах </a:t>
            </a:r>
          </a:p>
          <a:p>
            <a:pPr algn="ctr"/>
            <a:r>
              <a:rPr lang="ru-RU" altLang="ru-RU" sz="3600" b="1">
                <a:solidFill>
                  <a:srgbClr val="003366"/>
                </a:solidFill>
                <a:latin typeface="Arial Black" pitchFamily="34" charset="0"/>
              </a:rPr>
              <a:t>по развитию дополнительного образования детей </a:t>
            </a:r>
          </a:p>
          <a:p>
            <a:pPr algn="ctr"/>
            <a:r>
              <a:rPr lang="ru-RU" altLang="ru-RU" sz="3600" b="1">
                <a:solidFill>
                  <a:srgbClr val="003366"/>
                </a:solidFill>
                <a:latin typeface="Arial Black" pitchFamily="34" charset="0"/>
              </a:rPr>
              <a:t>в Архангельской области</a:t>
            </a:r>
            <a:endParaRPr lang="ru-RU" sz="3600" b="1">
              <a:solidFill>
                <a:srgbClr val="003366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268413"/>
            <a:ext cx="9144000" cy="1190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3366"/>
                </a:solidFill>
                <a:latin typeface="Arial" charset="0"/>
              </a:rPr>
              <a:t>Детский Арктический Технопарк Архангельской области </a:t>
            </a:r>
          </a:p>
          <a:p>
            <a:pPr algn="ctr">
              <a:defRPr/>
            </a:pPr>
            <a:endParaRPr lang="ru-RU" sz="2000" b="1" dirty="0">
              <a:solidFill>
                <a:srgbClr val="003366"/>
              </a:solidFill>
              <a:latin typeface="Arial" charset="0"/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Комплекс подразделений образовательных организаций (</a:t>
            </a:r>
            <a:r>
              <a:rPr lang="ru-RU" sz="1600" b="1" dirty="0" err="1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технозон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), </a:t>
            </a:r>
            <a:b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</a:b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реализующих программы дополнительного образования</a:t>
            </a:r>
          </a:p>
        </p:txBody>
      </p:sp>
      <p:pic>
        <p:nvPicPr>
          <p:cNvPr id="24578" name="Picture 5" descr="176010_html_m6b99a8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5661025"/>
            <a:ext cx="928687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16" descr="70c227ef-a31a-483a-8292-f47c685fda6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5516563"/>
            <a:ext cx="86518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10" descr="%D0%90%D0%A1%D0%98%2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24750" y="5732463"/>
            <a:ext cx="1439863" cy="69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7" descr="logo_head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87675" y="5588000"/>
            <a:ext cx="2808288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12" descr="news_5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11863" y="5516563"/>
            <a:ext cx="1511300" cy="97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4" descr="http://action.onedu.ru/tutorconf/contacts/place/2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81350" y="6237288"/>
            <a:ext cx="27813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331913" y="65088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Прямоугольник 20"/>
          <p:cNvSpPr>
            <a:spLocks noChangeArrowheads="1"/>
          </p:cNvSpPr>
          <p:nvPr/>
        </p:nvSpPr>
        <p:spPr bwMode="auto">
          <a:xfrm>
            <a:off x="250825" y="3108325"/>
            <a:ext cx="2951163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003366"/>
                </a:solidFill>
                <a:latin typeface="Arial" charset="0"/>
              </a:rPr>
              <a:t>Кейс, предложенный предприятием</a:t>
            </a:r>
          </a:p>
        </p:txBody>
      </p:sp>
      <p:sp>
        <p:nvSpPr>
          <p:cNvPr id="24586" name="Прямоугольник 21"/>
          <p:cNvSpPr>
            <a:spLocks noChangeArrowheads="1"/>
          </p:cNvSpPr>
          <p:nvPr/>
        </p:nvSpPr>
        <p:spPr bwMode="auto">
          <a:xfrm>
            <a:off x="4211638" y="3108325"/>
            <a:ext cx="4664075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>
                <a:solidFill>
                  <a:srgbClr val="003366"/>
                </a:solidFill>
                <a:latin typeface="Arial" charset="0"/>
              </a:rPr>
              <a:t>Проектная команда, </a:t>
            </a:r>
            <a:br>
              <a:rPr lang="ru-RU" sz="1600" b="1">
                <a:solidFill>
                  <a:srgbClr val="003366"/>
                </a:solidFill>
                <a:latin typeface="Arial" charset="0"/>
              </a:rPr>
            </a:br>
            <a:r>
              <a:rPr lang="ru-RU" sz="1600" b="1">
                <a:solidFill>
                  <a:srgbClr val="003366"/>
                </a:solidFill>
                <a:latin typeface="Arial" charset="0"/>
              </a:rPr>
              <a:t>сформированная из числа   обучающихся</a:t>
            </a:r>
          </a:p>
        </p:txBody>
      </p:sp>
      <p:pic>
        <p:nvPicPr>
          <p:cNvPr id="24587" name="Picture 2" descr="http://inmosreg.ru/files/image/04/76/75/gallery%21zcb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699375" y="2459038"/>
            <a:ext cx="1089025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8" name="Text Box 33"/>
          <p:cNvSpPr txBox="1">
            <a:spLocks noChangeArrowheads="1"/>
          </p:cNvSpPr>
          <p:nvPr/>
        </p:nvSpPr>
        <p:spPr bwMode="auto">
          <a:xfrm>
            <a:off x="2987675" y="25812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003366"/>
                </a:solidFill>
                <a:latin typeface="Arial Black" pitchFamily="34" charset="0"/>
              </a:rPr>
              <a:t>Метод проектов</a:t>
            </a:r>
          </a:p>
        </p:txBody>
      </p:sp>
      <p:sp>
        <p:nvSpPr>
          <p:cNvPr id="36898" name="Прямоугольник 10"/>
          <p:cNvSpPr>
            <a:spLocks noChangeArrowheads="1"/>
          </p:cNvSpPr>
          <p:nvPr/>
        </p:nvSpPr>
        <p:spPr bwMode="auto">
          <a:xfrm>
            <a:off x="0" y="4005263"/>
            <a:ext cx="90360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lvl="1" indent="-285750">
              <a:buClr>
                <a:schemeClr val="tx1"/>
              </a:buClr>
              <a:buFontTx/>
              <a:buChar char="•"/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Развитие технического творчества в детской и молодежной среде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ru-RU" sz="1400" b="1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  <a:p>
            <a:pPr marL="742950" lvl="1" indent="-285750">
              <a:buClr>
                <a:schemeClr val="tx1"/>
              </a:buClr>
              <a:buFontTx/>
              <a:buChar char="•"/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Профессиональная ориентация обучающихся на технические профессии, связанные с освоением Арктического региона</a:t>
            </a:r>
          </a:p>
          <a:p>
            <a:pPr>
              <a:buClr>
                <a:schemeClr val="tx1"/>
              </a:buClr>
              <a:buFontTx/>
              <a:buChar char="•"/>
              <a:defRPr/>
            </a:pPr>
            <a:endParaRPr lang="ru-RU" sz="1400" b="1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  <a:p>
            <a:pPr marL="742950" lvl="1" indent="-285750">
              <a:buClr>
                <a:schemeClr val="tx1"/>
              </a:buClr>
              <a:buFontTx/>
              <a:buChar char="•"/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Подготовка кадров для предприятий промышленного комплекса Архангельской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4"/>
          <p:cNvSpPr>
            <a:spLocks noChangeArrowheads="1"/>
          </p:cNvSpPr>
          <p:nvPr/>
        </p:nvSpPr>
        <p:spPr bwMode="auto">
          <a:xfrm>
            <a:off x="250825" y="1125538"/>
            <a:ext cx="8670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003366"/>
                </a:solidFill>
                <a:latin typeface="Arial" charset="0"/>
              </a:rPr>
              <a:t>Модернизация инфраструктуры дополнительного образования</a:t>
            </a:r>
          </a:p>
        </p:txBody>
      </p:sp>
      <p:pic>
        <p:nvPicPr>
          <p:cNvPr id="2560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0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250825" y="1628775"/>
            <a:ext cx="8642350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376092"/>
                </a:solidFill>
                <a:latin typeface="Arial" charset="0"/>
              </a:rPr>
              <a:t>Государственные программы Архангельской области </a:t>
            </a:r>
          </a:p>
          <a:p>
            <a:pPr algn="ctr"/>
            <a:endParaRPr lang="ru-RU" sz="800" b="1">
              <a:solidFill>
                <a:srgbClr val="002060"/>
              </a:solidFill>
              <a:latin typeface="Arial" charset="0"/>
            </a:endParaRPr>
          </a:p>
          <a:p>
            <a:pPr algn="ctr"/>
            <a:r>
              <a:rPr lang="ru-RU" sz="1400" b="1">
                <a:solidFill>
                  <a:srgbClr val="376092"/>
                </a:solidFill>
                <a:latin typeface="Arial" charset="0"/>
              </a:rPr>
              <a:t>«Развитие образования и науки Архангельской области (2013-2018 годы)», </a:t>
            </a:r>
            <a:br>
              <a:rPr lang="ru-RU" sz="1400" b="1">
                <a:solidFill>
                  <a:srgbClr val="376092"/>
                </a:solidFill>
                <a:latin typeface="Arial" charset="0"/>
              </a:rPr>
            </a:br>
            <a:r>
              <a:rPr lang="ru-RU" sz="1400" b="1">
                <a:solidFill>
                  <a:srgbClr val="376092"/>
                </a:solidFill>
                <a:latin typeface="Arial" charset="0"/>
              </a:rPr>
              <a:t>утв. постановлением Правительства Архангельской области от 12.10.2012 № 463-пп</a:t>
            </a:r>
          </a:p>
          <a:p>
            <a:pPr algn="ctr"/>
            <a:endParaRPr lang="ru-RU" sz="1400" b="1">
              <a:solidFill>
                <a:srgbClr val="376092"/>
              </a:solidFill>
              <a:latin typeface="Arial" charset="0"/>
            </a:endParaRPr>
          </a:p>
          <a:p>
            <a:pPr algn="ctr"/>
            <a:r>
              <a:rPr lang="ru-RU" sz="1400" b="1">
                <a:solidFill>
                  <a:srgbClr val="376092"/>
                </a:solidFill>
                <a:latin typeface="Arial" charset="0"/>
              </a:rPr>
              <a:t>«Патриотическое воспитание, развитие физической культуры, спорта, туризма </a:t>
            </a:r>
            <a:br>
              <a:rPr lang="ru-RU" sz="1400" b="1">
                <a:solidFill>
                  <a:srgbClr val="376092"/>
                </a:solidFill>
                <a:latin typeface="Arial" charset="0"/>
              </a:rPr>
            </a:br>
            <a:r>
              <a:rPr lang="ru-RU" sz="1400" b="1">
                <a:solidFill>
                  <a:srgbClr val="376092"/>
                </a:solidFill>
                <a:latin typeface="Arial" charset="0"/>
              </a:rPr>
              <a:t>и повышение эффективности реализации молодежной политики в Архангельской области (2014-2020 годы)», утв. постановлением Правительства Архангельской области </a:t>
            </a:r>
            <a:br>
              <a:rPr lang="ru-RU" sz="1400" b="1">
                <a:solidFill>
                  <a:srgbClr val="376092"/>
                </a:solidFill>
                <a:latin typeface="Arial" charset="0"/>
              </a:rPr>
            </a:br>
            <a:r>
              <a:rPr lang="ru-RU" sz="1400" b="1">
                <a:solidFill>
                  <a:srgbClr val="376092"/>
                </a:solidFill>
                <a:latin typeface="Arial" charset="0"/>
              </a:rPr>
              <a:t>от 19.07.2013 № 330-пп</a:t>
            </a:r>
          </a:p>
          <a:p>
            <a:pPr algn="ctr"/>
            <a:endParaRPr lang="ru-RU" sz="800" b="1">
              <a:solidFill>
                <a:srgbClr val="376092"/>
              </a:solidFill>
              <a:latin typeface="Arial" charset="0"/>
            </a:endParaRPr>
          </a:p>
          <a:p>
            <a:pPr algn="ctr"/>
            <a:r>
              <a:rPr lang="ru-RU" sz="1400" b="1">
                <a:solidFill>
                  <a:srgbClr val="376092"/>
                </a:solidFill>
                <a:latin typeface="Arial" charset="0"/>
              </a:rPr>
              <a:t>«Культура Русского Севера (2013-2020 годы)», </a:t>
            </a:r>
            <a:br>
              <a:rPr lang="ru-RU" sz="1400" b="1">
                <a:solidFill>
                  <a:srgbClr val="376092"/>
                </a:solidFill>
                <a:latin typeface="Arial" charset="0"/>
              </a:rPr>
            </a:br>
            <a:r>
              <a:rPr lang="ru-RU" sz="1400" b="1">
                <a:solidFill>
                  <a:srgbClr val="376092"/>
                </a:solidFill>
                <a:latin typeface="Arial" charset="0"/>
              </a:rPr>
              <a:t>утв. постановлением Правительства Архангельской области от 12.10.2012 № 461-пп</a:t>
            </a:r>
          </a:p>
          <a:p>
            <a:pPr algn="ctr"/>
            <a:endParaRPr lang="ru-RU" sz="1600" b="1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25604" name="Прямоугольник 16"/>
          <p:cNvSpPr>
            <a:spLocks noChangeArrowheads="1"/>
          </p:cNvSpPr>
          <p:nvPr/>
        </p:nvSpPr>
        <p:spPr bwMode="auto">
          <a:xfrm>
            <a:off x="250825" y="4437063"/>
            <a:ext cx="33845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>
                <a:solidFill>
                  <a:srgbClr val="003366"/>
                </a:solidFill>
                <a:latin typeface="Arial" charset="0"/>
              </a:rPr>
              <a:t>Строительство учебно-методических центров в форме автогородков</a:t>
            </a:r>
          </a:p>
          <a:p>
            <a:pPr algn="ctr"/>
            <a:endParaRPr lang="ru-RU" sz="1200" b="1">
              <a:solidFill>
                <a:srgbClr val="003366"/>
              </a:solidFill>
              <a:latin typeface="Arial" charset="0"/>
            </a:endParaRPr>
          </a:p>
          <a:p>
            <a:pPr algn="ctr"/>
            <a:r>
              <a:rPr lang="ru-RU" sz="1200" b="1">
                <a:solidFill>
                  <a:srgbClr val="003366"/>
                </a:solidFill>
                <a:latin typeface="Arial" charset="0"/>
              </a:rPr>
              <a:t>Создание и ремонт спортивных залов в общеобразовательных организациях сельской местности, создание спортивных клубов</a:t>
            </a:r>
          </a:p>
          <a:p>
            <a:pPr algn="ctr"/>
            <a:endParaRPr lang="ru-RU" sz="1200" b="1">
              <a:solidFill>
                <a:srgbClr val="003366"/>
              </a:solidFill>
              <a:latin typeface="Arial" charset="0"/>
            </a:endParaRPr>
          </a:p>
          <a:p>
            <a:pPr algn="ctr"/>
            <a:r>
              <a:rPr lang="ru-RU" sz="1200" b="1">
                <a:solidFill>
                  <a:srgbClr val="003366"/>
                </a:solidFill>
                <a:latin typeface="Arial" charset="0"/>
              </a:rPr>
              <a:t>Поддержка инновационных программ развития дополнительного образования</a:t>
            </a:r>
          </a:p>
        </p:txBody>
      </p:sp>
      <p:sp>
        <p:nvSpPr>
          <p:cNvPr id="25605" name="Прямоугольник 13"/>
          <p:cNvSpPr>
            <a:spLocks noChangeArrowheads="1"/>
          </p:cNvSpPr>
          <p:nvPr/>
        </p:nvSpPr>
        <p:spPr bwMode="auto">
          <a:xfrm>
            <a:off x="6227763" y="4508500"/>
            <a:ext cx="266541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>
                <a:solidFill>
                  <a:srgbClr val="003366"/>
                </a:solidFill>
                <a:latin typeface="Arial" charset="0"/>
              </a:rPr>
              <a:t>Модернизация и развитие школ искусств, образовательных организаций в сфере культуры </a:t>
            </a:r>
            <a:br>
              <a:rPr lang="ru-RU" sz="1200" b="1">
                <a:solidFill>
                  <a:srgbClr val="003366"/>
                </a:solidFill>
                <a:latin typeface="Arial" charset="0"/>
              </a:rPr>
            </a:br>
            <a:r>
              <a:rPr lang="ru-RU" sz="1200" b="1">
                <a:solidFill>
                  <a:srgbClr val="003366"/>
                </a:solidFill>
                <a:latin typeface="Arial" charset="0"/>
              </a:rPr>
              <a:t>и искусства</a:t>
            </a:r>
          </a:p>
          <a:p>
            <a:pPr algn="ctr"/>
            <a:endParaRPr lang="ru-RU" sz="1200" b="1">
              <a:solidFill>
                <a:srgbClr val="003366"/>
              </a:solidFill>
              <a:latin typeface="Arial" charset="0"/>
            </a:endParaRPr>
          </a:p>
          <a:p>
            <a:pPr algn="ctr"/>
            <a:r>
              <a:rPr lang="ru-RU" sz="1200" b="1">
                <a:solidFill>
                  <a:srgbClr val="003366"/>
                </a:solidFill>
                <a:latin typeface="Arial" charset="0"/>
              </a:rPr>
              <a:t>Оснащение музыкальными инструментами и оборудованием</a:t>
            </a:r>
          </a:p>
        </p:txBody>
      </p:sp>
      <p:sp>
        <p:nvSpPr>
          <p:cNvPr id="25606" name="TextBox 7"/>
          <p:cNvSpPr txBox="1">
            <a:spLocks noChangeArrowheads="1"/>
          </p:cNvSpPr>
          <p:nvPr/>
        </p:nvSpPr>
        <p:spPr bwMode="auto">
          <a:xfrm>
            <a:off x="3779838" y="4508500"/>
            <a:ext cx="216058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 b="1">
                <a:solidFill>
                  <a:srgbClr val="003366"/>
                </a:solidFill>
                <a:latin typeface="Arial" charset="0"/>
              </a:rPr>
              <a:t>Строительство </a:t>
            </a:r>
            <a:br>
              <a:rPr lang="ru-RU" sz="1200" b="1">
                <a:solidFill>
                  <a:srgbClr val="003366"/>
                </a:solidFill>
                <a:latin typeface="Arial" charset="0"/>
              </a:rPr>
            </a:br>
            <a:r>
              <a:rPr lang="ru-RU" sz="1200" b="1">
                <a:solidFill>
                  <a:srgbClr val="003366"/>
                </a:solidFill>
                <a:latin typeface="Arial" charset="0"/>
              </a:rPr>
              <a:t>и совершенствование объектов спортивной инфраструктуры</a:t>
            </a:r>
          </a:p>
          <a:p>
            <a:pPr algn="ctr"/>
            <a:endParaRPr lang="ru-RU" sz="1200" b="1">
              <a:solidFill>
                <a:srgbClr val="003366"/>
              </a:solidFill>
              <a:latin typeface="Arial" charset="0"/>
            </a:endParaRPr>
          </a:p>
          <a:p>
            <a:pPr algn="ctr"/>
            <a:r>
              <a:rPr lang="ru-RU" sz="1200" b="1">
                <a:solidFill>
                  <a:srgbClr val="003366"/>
                </a:solidFill>
                <a:latin typeface="Arial" charset="0"/>
              </a:rPr>
              <a:t>Гранты на организацию физкультурно-массовой работы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65088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Заголовок 1"/>
          <p:cNvSpPr>
            <a:spLocks/>
          </p:cNvSpPr>
          <p:nvPr/>
        </p:nvSpPr>
        <p:spPr bwMode="auto">
          <a:xfrm>
            <a:off x="179388" y="1916113"/>
            <a:ext cx="8964612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rgbClr val="003366"/>
                </a:solidFill>
                <a:latin typeface="Arial Black" pitchFamily="34" charset="0"/>
              </a:rPr>
              <a:t>Субвенция на реализацию программ дополнительного образования </a:t>
            </a:r>
            <a:endParaRPr lang="ru-RU" altLang="ru-RU" b="1">
              <a:solidFill>
                <a:srgbClr val="003366"/>
              </a:solidFill>
              <a:latin typeface="Arial" charset="0"/>
            </a:endParaRPr>
          </a:p>
          <a:p>
            <a:pPr algn="ctr"/>
            <a:r>
              <a:rPr lang="ru-RU" altLang="ru-RU" sz="1400" b="1">
                <a:solidFill>
                  <a:srgbClr val="003366"/>
                </a:solidFill>
                <a:latin typeface="Arial Black" pitchFamily="34" charset="0"/>
              </a:rPr>
              <a:t>(тыс. рублей)</a:t>
            </a:r>
          </a:p>
        </p:txBody>
      </p:sp>
      <p:sp>
        <p:nvSpPr>
          <p:cNvPr id="26627" name="Заголовок 1"/>
          <p:cNvSpPr>
            <a:spLocks/>
          </p:cNvSpPr>
          <p:nvPr/>
        </p:nvSpPr>
        <p:spPr bwMode="auto">
          <a:xfrm>
            <a:off x="242888" y="3573463"/>
            <a:ext cx="8658225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3366"/>
                </a:solidFill>
                <a:latin typeface="Arial Black" pitchFamily="34" charset="0"/>
              </a:rPr>
              <a:t>Конкурс программ развития </a:t>
            </a:r>
            <a:br>
              <a:rPr lang="ru-RU" altLang="ru-RU" b="1">
                <a:solidFill>
                  <a:srgbClr val="003366"/>
                </a:solidFill>
                <a:latin typeface="Arial Black" pitchFamily="34" charset="0"/>
              </a:rPr>
            </a:br>
            <a:r>
              <a:rPr lang="ru-RU" altLang="ru-RU" b="1">
                <a:solidFill>
                  <a:srgbClr val="003366"/>
                </a:solidFill>
                <a:latin typeface="Arial Black" pitchFamily="34" charset="0"/>
              </a:rPr>
              <a:t>организаций дополнительного образования </a:t>
            </a:r>
          </a:p>
        </p:txBody>
      </p:sp>
      <p:graphicFrame>
        <p:nvGraphicFramePr>
          <p:cNvPr id="32819" name="Group 51"/>
          <p:cNvGraphicFramePr>
            <a:graphicFrameLocks noGrp="1"/>
          </p:cNvGraphicFramePr>
          <p:nvPr/>
        </p:nvGraphicFramePr>
        <p:xfrm>
          <a:off x="322263" y="2625725"/>
          <a:ext cx="8497887" cy="803275"/>
        </p:xfrm>
        <a:graphic>
          <a:graphicData uri="http://schemas.openxmlformats.org/drawingml/2006/table">
            <a:tbl>
              <a:tblPr/>
              <a:tblGrid>
                <a:gridCol w="2832100"/>
                <a:gridCol w="2833688"/>
                <a:gridCol w="2832100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2014 год</a:t>
                      </a:r>
                    </a:p>
                  </a:txBody>
                  <a:tcPr marT="45742" marB="4574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9F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2015 год</a:t>
                      </a:r>
                    </a:p>
                  </a:txBody>
                  <a:tcPr marT="45742" marB="4574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9F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2016год</a:t>
                      </a:r>
                    </a:p>
                  </a:txBody>
                  <a:tcPr marT="45742" marB="4574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9FC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Arial" charset="0"/>
                        </a:rPr>
                        <a:t>72 587,7</a:t>
                      </a:r>
                    </a:p>
                  </a:txBody>
                  <a:tcPr marT="45742" marB="4574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Arial" charset="0"/>
                        </a:rPr>
                        <a:t>126 817,3</a:t>
                      </a:r>
                    </a:p>
                  </a:txBody>
                  <a:tcPr marT="45742" marB="4574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Arial" charset="0"/>
                        </a:rPr>
                        <a:t>219 068,8</a:t>
                      </a:r>
                    </a:p>
                  </a:txBody>
                  <a:tcPr marT="45742" marB="4574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553" name="Group 49"/>
          <p:cNvGraphicFramePr>
            <a:graphicFrameLocks noGrp="1"/>
          </p:cNvGraphicFramePr>
          <p:nvPr/>
        </p:nvGraphicFramePr>
        <p:xfrm>
          <a:off x="252413" y="4292600"/>
          <a:ext cx="8637587" cy="1477963"/>
        </p:xfrm>
        <a:graphic>
          <a:graphicData uri="http://schemas.openxmlformats.org/drawingml/2006/table">
            <a:tbl>
              <a:tblPr/>
              <a:tblGrid>
                <a:gridCol w="4319587"/>
                <a:gridCol w="4318000"/>
              </a:tblGrid>
              <a:tr h="352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2013 год</a:t>
                      </a:r>
                    </a:p>
                  </a:txBody>
                  <a:tcPr marL="91435" marR="91435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9F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2015 год</a:t>
                      </a:r>
                    </a:p>
                  </a:txBody>
                  <a:tcPr marL="91435" marR="91435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9FCD"/>
                    </a:soli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Arial" charset="0"/>
                          <a:cs typeface="Arial" charset="0"/>
                        </a:rPr>
                        <a:t>1 023,7 тыс. рублей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262673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5" marR="91435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Arial" charset="0"/>
                          <a:cs typeface="Arial" charset="0"/>
                        </a:rPr>
                        <a:t>1 412, 3 тыс. рублей</a:t>
                      </a:r>
                    </a:p>
                  </a:txBody>
                  <a:tcPr marL="91435" marR="91435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746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Северодвинск     Новодвинск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Устьянский район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5" marR="91435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Северодвинск        Новодвинск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Верхнетоемский, Пинежский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Плесецкий районы</a:t>
                      </a:r>
                    </a:p>
                  </a:txBody>
                  <a:tcPr marL="91435" marR="91435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</a:tbl>
          </a:graphicData>
        </a:graphic>
      </p:graphicFrame>
      <p:sp>
        <p:nvSpPr>
          <p:cNvPr id="26656" name="Rectangle 50"/>
          <p:cNvSpPr>
            <a:spLocks noChangeArrowheads="1"/>
          </p:cNvSpPr>
          <p:nvPr/>
        </p:nvSpPr>
        <p:spPr bwMode="auto">
          <a:xfrm>
            <a:off x="187325" y="1196975"/>
            <a:ext cx="8705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003366"/>
                </a:solidFill>
                <a:latin typeface="Arial" charset="0"/>
              </a:rPr>
              <a:t>Модернизация инфраструктуры дополнительного образования</a:t>
            </a:r>
          </a:p>
        </p:txBody>
      </p:sp>
      <p:sp>
        <p:nvSpPr>
          <p:cNvPr id="26657" name="Rectangle 51"/>
          <p:cNvSpPr>
            <a:spLocks noChangeArrowheads="1"/>
          </p:cNvSpPr>
          <p:nvPr/>
        </p:nvSpPr>
        <p:spPr bwMode="auto">
          <a:xfrm>
            <a:off x="327025" y="6021388"/>
            <a:ext cx="84899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600" b="1">
                <a:solidFill>
                  <a:srgbClr val="003366"/>
                </a:solidFill>
                <a:latin typeface="Arial Black" pitchFamily="34" charset="0"/>
              </a:rPr>
              <a:t>Органы местного самоуправления - обеспечение содержания зданий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65088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0" y="1196975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3366"/>
                </a:solidFill>
                <a:latin typeface="Arial Black" pitchFamily="34" charset="0"/>
              </a:rPr>
              <a:t>Развитие кадрового потенциала </a:t>
            </a:r>
            <a:br>
              <a:rPr lang="ru-RU" sz="2000" b="1">
                <a:solidFill>
                  <a:srgbClr val="003366"/>
                </a:solidFill>
                <a:latin typeface="Arial Black" pitchFamily="34" charset="0"/>
              </a:rPr>
            </a:br>
            <a:r>
              <a:rPr lang="ru-RU" sz="2000" b="1">
                <a:solidFill>
                  <a:srgbClr val="003366"/>
                </a:solidFill>
                <a:latin typeface="Arial Black" pitchFamily="34" charset="0"/>
              </a:rPr>
              <a:t>сферы дополнительного образования</a:t>
            </a:r>
          </a:p>
        </p:txBody>
      </p:sp>
      <p:sp>
        <p:nvSpPr>
          <p:cNvPr id="27651" name="Rectangle 87"/>
          <p:cNvSpPr>
            <a:spLocks noChangeArrowheads="1"/>
          </p:cNvSpPr>
          <p:nvPr/>
        </p:nvSpPr>
        <p:spPr bwMode="auto">
          <a:xfrm>
            <a:off x="1042988" y="5300663"/>
            <a:ext cx="2016125" cy="792162"/>
          </a:xfrm>
          <a:prstGeom prst="rect">
            <a:avLst/>
          </a:prstGeom>
          <a:solidFill>
            <a:srgbClr val="E0E9F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3366"/>
                </a:solidFill>
                <a:latin typeface="Arial" charset="0"/>
              </a:rPr>
              <a:t>Система</a:t>
            </a:r>
          </a:p>
          <a:p>
            <a:pPr algn="ctr"/>
            <a:r>
              <a:rPr lang="ru-RU" b="1">
                <a:solidFill>
                  <a:srgbClr val="003366"/>
                </a:solidFill>
                <a:latin typeface="Arial" charset="0"/>
              </a:rPr>
              <a:t>трудовых</a:t>
            </a:r>
          </a:p>
          <a:p>
            <a:pPr algn="ctr"/>
            <a:r>
              <a:rPr lang="ru-RU" b="1">
                <a:solidFill>
                  <a:srgbClr val="003366"/>
                </a:solidFill>
                <a:latin typeface="Arial" charset="0"/>
              </a:rPr>
              <a:t>отношений</a:t>
            </a:r>
            <a:endParaRPr lang="ru-RU">
              <a:solidFill>
                <a:srgbClr val="003366"/>
              </a:solidFill>
              <a:latin typeface="Arial" charset="0"/>
            </a:endParaRPr>
          </a:p>
        </p:txBody>
      </p:sp>
      <p:sp>
        <p:nvSpPr>
          <p:cNvPr id="27652" name="Rectangle 88"/>
          <p:cNvSpPr>
            <a:spLocks noChangeArrowheads="1"/>
          </p:cNvSpPr>
          <p:nvPr/>
        </p:nvSpPr>
        <p:spPr bwMode="auto">
          <a:xfrm>
            <a:off x="6083300" y="5300663"/>
            <a:ext cx="2016125" cy="792162"/>
          </a:xfrm>
          <a:prstGeom prst="rect">
            <a:avLst/>
          </a:prstGeom>
          <a:solidFill>
            <a:srgbClr val="E0E9F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3366"/>
                </a:solidFill>
                <a:latin typeface="Arial" charset="0"/>
              </a:rPr>
              <a:t>Повышение </a:t>
            </a:r>
          </a:p>
          <a:p>
            <a:pPr algn="ctr"/>
            <a:r>
              <a:rPr lang="ru-RU" b="1">
                <a:solidFill>
                  <a:srgbClr val="003366"/>
                </a:solidFill>
                <a:latin typeface="Arial" charset="0"/>
              </a:rPr>
              <a:t>квалификации</a:t>
            </a:r>
            <a:endParaRPr lang="ru-RU">
              <a:solidFill>
                <a:srgbClr val="003366"/>
              </a:solidFill>
              <a:latin typeface="Arial" charset="0"/>
            </a:endParaRPr>
          </a:p>
        </p:txBody>
      </p:sp>
      <p:sp>
        <p:nvSpPr>
          <p:cNvPr id="27653" name="Rectangle 89"/>
          <p:cNvSpPr>
            <a:spLocks noChangeArrowheads="1"/>
          </p:cNvSpPr>
          <p:nvPr/>
        </p:nvSpPr>
        <p:spPr bwMode="auto">
          <a:xfrm>
            <a:off x="3563938" y="5300663"/>
            <a:ext cx="2016125" cy="792162"/>
          </a:xfrm>
          <a:prstGeom prst="rect">
            <a:avLst/>
          </a:prstGeom>
          <a:solidFill>
            <a:srgbClr val="E0E9F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3366"/>
                </a:solidFill>
                <a:latin typeface="Arial" charset="0"/>
              </a:rPr>
              <a:t>Подготовка </a:t>
            </a:r>
            <a:br>
              <a:rPr lang="ru-RU" b="1">
                <a:solidFill>
                  <a:srgbClr val="003366"/>
                </a:solidFill>
                <a:latin typeface="Arial" charset="0"/>
              </a:rPr>
            </a:br>
            <a:r>
              <a:rPr lang="ru-RU" b="1">
                <a:solidFill>
                  <a:srgbClr val="003366"/>
                </a:solidFill>
                <a:latin typeface="Arial" charset="0"/>
              </a:rPr>
              <a:t>кадров</a:t>
            </a:r>
            <a:endParaRPr lang="ru-RU">
              <a:solidFill>
                <a:srgbClr val="003366"/>
              </a:solidFill>
              <a:latin typeface="Arial" charset="0"/>
            </a:endParaRPr>
          </a:p>
        </p:txBody>
      </p:sp>
      <p:sp>
        <p:nvSpPr>
          <p:cNvPr id="27654" name="Rectangle 91"/>
          <p:cNvSpPr>
            <a:spLocks noChangeArrowheads="1"/>
          </p:cNvSpPr>
          <p:nvPr/>
        </p:nvSpPr>
        <p:spPr bwMode="auto">
          <a:xfrm>
            <a:off x="1042988" y="4292600"/>
            <a:ext cx="7056437" cy="792163"/>
          </a:xfrm>
          <a:prstGeom prst="rect">
            <a:avLst/>
          </a:prstGeom>
          <a:solidFill>
            <a:srgbClr val="799FCD"/>
          </a:solidFill>
          <a:ln w="9525">
            <a:solidFill>
              <a:srgbClr val="799FCD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chemeClr val="bg1"/>
                </a:solidFill>
                <a:latin typeface="Arial" charset="0"/>
              </a:rPr>
              <a:t>Подготовка к введению профессионального стандарта</a:t>
            </a:r>
          </a:p>
          <a:p>
            <a:pPr algn="ctr"/>
            <a:r>
              <a:rPr lang="ru-RU" b="1">
                <a:solidFill>
                  <a:schemeClr val="bg1"/>
                </a:solidFill>
                <a:latin typeface="Arial" charset="0"/>
              </a:rPr>
              <a:t>педагога дополнительного образования </a:t>
            </a:r>
            <a:endParaRPr lang="ru-RU"/>
          </a:p>
        </p:txBody>
      </p:sp>
      <p:sp>
        <p:nvSpPr>
          <p:cNvPr id="27655" name="Заголовок 1"/>
          <p:cNvSpPr txBox="1">
            <a:spLocks/>
          </p:cNvSpPr>
          <p:nvPr/>
        </p:nvSpPr>
        <p:spPr bwMode="auto">
          <a:xfrm>
            <a:off x="292100" y="2205038"/>
            <a:ext cx="8558213" cy="641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3366"/>
                </a:solidFill>
                <a:latin typeface="Arial" charset="0"/>
              </a:rPr>
              <a:t>Уровень средней заработной платы педагогических работников организаций дополнительного образования </a:t>
            </a:r>
            <a:r>
              <a:rPr lang="ru-RU" altLang="ru-RU" sz="1400" b="1">
                <a:solidFill>
                  <a:srgbClr val="003366"/>
                </a:solidFill>
                <a:latin typeface="Arial" charset="0"/>
              </a:rPr>
              <a:t>(тыс. рублей)</a:t>
            </a:r>
          </a:p>
        </p:txBody>
      </p:sp>
      <p:graphicFrame>
        <p:nvGraphicFramePr>
          <p:cNvPr id="32820" name="Group 52"/>
          <p:cNvGraphicFramePr>
            <a:graphicFrameLocks noGrp="1"/>
          </p:cNvGraphicFramePr>
          <p:nvPr/>
        </p:nvGraphicFramePr>
        <p:xfrm>
          <a:off x="322263" y="3025775"/>
          <a:ext cx="8497887" cy="804863"/>
        </p:xfrm>
        <a:graphic>
          <a:graphicData uri="http://schemas.openxmlformats.org/drawingml/2006/table">
            <a:tbl>
              <a:tblPr/>
              <a:tblGrid>
                <a:gridCol w="2832100"/>
                <a:gridCol w="2833687"/>
                <a:gridCol w="2832100"/>
              </a:tblGrid>
              <a:tr h="433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2014 год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9F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2015 год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9F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2016год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9FC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Arial" charset="0"/>
                          <a:cs typeface="Arial" charset="0"/>
                        </a:rPr>
                        <a:t>24,7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Arial" charset="0"/>
                          <a:cs typeface="Arial" charset="0"/>
                        </a:rPr>
                        <a:t>28,5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262673"/>
                          </a:solidFill>
                          <a:effectLst/>
                          <a:latin typeface="Arial" charset="0"/>
                          <a:cs typeface="Arial" charset="0"/>
                        </a:rPr>
                        <a:t>28,9</a:t>
                      </a:r>
                    </a:p>
                  </a:txBody>
                  <a:tcPr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65088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1341438"/>
            <a:ext cx="9144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>
                <a:solidFill>
                  <a:srgbClr val="003366"/>
                </a:solidFill>
                <a:latin typeface="Arial Black" pitchFamily="34" charset="0"/>
              </a:rPr>
              <a:t>Задачи развития </a:t>
            </a: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250825" y="2060575"/>
            <a:ext cx="8642350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Сохранение сети организаций дополнительного образования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Расширение участия негосударственного сектора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Поддержка инновационных программ дополнительного образования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Развитие кадрового потенциала дополнительного образования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Обновление содержания и форм работы дополнительного образования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Организация разработки и реализации программ дистанционного обучения </a:t>
            </a:r>
          </a:p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Arial Narrow" pitchFamily="34" charset="0"/>
              </a:rPr>
              <a:t>Организация независимой оценки качества образовательной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F:\!!Мероприятия2015\2015-11-25-Презентация МОНАО-ГИА ЕГЭ\0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2211388"/>
            <a:ext cx="2305050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Freeform 8"/>
          <p:cNvSpPr>
            <a:spLocks noEditPoints="1"/>
          </p:cNvSpPr>
          <p:nvPr/>
        </p:nvSpPr>
        <p:spPr bwMode="auto">
          <a:xfrm>
            <a:off x="3852863" y="3724275"/>
            <a:ext cx="1454150" cy="641350"/>
          </a:xfrm>
          <a:custGeom>
            <a:avLst/>
            <a:gdLst>
              <a:gd name="T0" fmla="*/ 2147483647 w 1522"/>
              <a:gd name="T1" fmla="*/ 2147483647 h 669"/>
              <a:gd name="T2" fmla="*/ 2147483647 w 1522"/>
              <a:gd name="T3" fmla="*/ 2147483647 h 669"/>
              <a:gd name="T4" fmla="*/ 2147483647 w 1522"/>
              <a:gd name="T5" fmla="*/ 2147483647 h 669"/>
              <a:gd name="T6" fmla="*/ 2147483647 w 1522"/>
              <a:gd name="T7" fmla="*/ 2147483647 h 669"/>
              <a:gd name="T8" fmla="*/ 2147483647 w 1522"/>
              <a:gd name="T9" fmla="*/ 2147483647 h 669"/>
              <a:gd name="T10" fmla="*/ 2147483647 w 1522"/>
              <a:gd name="T11" fmla="*/ 2147483647 h 669"/>
              <a:gd name="T12" fmla="*/ 2147483647 w 1522"/>
              <a:gd name="T13" fmla="*/ 2147483647 h 669"/>
              <a:gd name="T14" fmla="*/ 2147483647 w 1522"/>
              <a:gd name="T15" fmla="*/ 2147483647 h 669"/>
              <a:gd name="T16" fmla="*/ 2147483647 w 1522"/>
              <a:gd name="T17" fmla="*/ 2147483647 h 669"/>
              <a:gd name="T18" fmla="*/ 2147483647 w 1522"/>
              <a:gd name="T19" fmla="*/ 2147483647 h 669"/>
              <a:gd name="T20" fmla="*/ 2147483647 w 1522"/>
              <a:gd name="T21" fmla="*/ 2147483647 h 669"/>
              <a:gd name="T22" fmla="*/ 2147483647 w 1522"/>
              <a:gd name="T23" fmla="*/ 2147483647 h 669"/>
              <a:gd name="T24" fmla="*/ 2147483647 w 1522"/>
              <a:gd name="T25" fmla="*/ 2147483647 h 669"/>
              <a:gd name="T26" fmla="*/ 2147483647 w 1522"/>
              <a:gd name="T27" fmla="*/ 2147483647 h 669"/>
              <a:gd name="T28" fmla="*/ 2147483647 w 1522"/>
              <a:gd name="T29" fmla="*/ 2147483647 h 669"/>
              <a:gd name="T30" fmla="*/ 2147483647 w 1522"/>
              <a:gd name="T31" fmla="*/ 2147483647 h 669"/>
              <a:gd name="T32" fmla="*/ 2147483647 w 1522"/>
              <a:gd name="T33" fmla="*/ 2147483647 h 669"/>
              <a:gd name="T34" fmla="*/ 2147483647 w 1522"/>
              <a:gd name="T35" fmla="*/ 2147483647 h 669"/>
              <a:gd name="T36" fmla="*/ 2147483647 w 1522"/>
              <a:gd name="T37" fmla="*/ 2147483647 h 669"/>
              <a:gd name="T38" fmla="*/ 2147483647 w 1522"/>
              <a:gd name="T39" fmla="*/ 2147483647 h 669"/>
              <a:gd name="T40" fmla="*/ 2147483647 w 1522"/>
              <a:gd name="T41" fmla="*/ 2147483647 h 669"/>
              <a:gd name="T42" fmla="*/ 2147483647 w 1522"/>
              <a:gd name="T43" fmla="*/ 2147483647 h 669"/>
              <a:gd name="T44" fmla="*/ 2147483647 w 1522"/>
              <a:gd name="T45" fmla="*/ 2147483647 h 669"/>
              <a:gd name="T46" fmla="*/ 2147483647 w 1522"/>
              <a:gd name="T47" fmla="*/ 2147483647 h 669"/>
              <a:gd name="T48" fmla="*/ 2147483647 w 1522"/>
              <a:gd name="T49" fmla="*/ 2147483647 h 669"/>
              <a:gd name="T50" fmla="*/ 2147483647 w 1522"/>
              <a:gd name="T51" fmla="*/ 2147483647 h 669"/>
              <a:gd name="T52" fmla="*/ 2147483647 w 1522"/>
              <a:gd name="T53" fmla="*/ 2147483647 h 669"/>
              <a:gd name="T54" fmla="*/ 2147483647 w 1522"/>
              <a:gd name="T55" fmla="*/ 2147483647 h 669"/>
              <a:gd name="T56" fmla="*/ 2147483647 w 1522"/>
              <a:gd name="T57" fmla="*/ 2147483647 h 669"/>
              <a:gd name="T58" fmla="*/ 2147483647 w 1522"/>
              <a:gd name="T59" fmla="*/ 2147483647 h 669"/>
              <a:gd name="T60" fmla="*/ 2147483647 w 1522"/>
              <a:gd name="T61" fmla="*/ 2147483647 h 669"/>
              <a:gd name="T62" fmla="*/ 2147483647 w 1522"/>
              <a:gd name="T63" fmla="*/ 2147483647 h 669"/>
              <a:gd name="T64" fmla="*/ 2147483647 w 1522"/>
              <a:gd name="T65" fmla="*/ 2147483647 h 669"/>
              <a:gd name="T66" fmla="*/ 2147483647 w 1522"/>
              <a:gd name="T67" fmla="*/ 2147483647 h 669"/>
              <a:gd name="T68" fmla="*/ 2147483647 w 1522"/>
              <a:gd name="T69" fmla="*/ 2147483647 h 669"/>
              <a:gd name="T70" fmla="*/ 2147483647 w 1522"/>
              <a:gd name="T71" fmla="*/ 2147483647 h 669"/>
              <a:gd name="T72" fmla="*/ 2147483647 w 1522"/>
              <a:gd name="T73" fmla="*/ 2147483647 h 669"/>
              <a:gd name="T74" fmla="*/ 2147483647 w 1522"/>
              <a:gd name="T75" fmla="*/ 2147483647 h 669"/>
              <a:gd name="T76" fmla="*/ 2147483647 w 1522"/>
              <a:gd name="T77" fmla="*/ 2147483647 h 669"/>
              <a:gd name="T78" fmla="*/ 2147483647 w 1522"/>
              <a:gd name="T79" fmla="*/ 2147483647 h 669"/>
              <a:gd name="T80" fmla="*/ 2147483647 w 1522"/>
              <a:gd name="T81" fmla="*/ 2147483647 h 669"/>
              <a:gd name="T82" fmla="*/ 2147483647 w 1522"/>
              <a:gd name="T83" fmla="*/ 2147483647 h 669"/>
              <a:gd name="T84" fmla="*/ 2147483647 w 1522"/>
              <a:gd name="T85" fmla="*/ 2147483647 h 669"/>
              <a:gd name="T86" fmla="*/ 2147483647 w 1522"/>
              <a:gd name="T87" fmla="*/ 2147483647 h 669"/>
              <a:gd name="T88" fmla="*/ 2147483647 w 1522"/>
              <a:gd name="T89" fmla="*/ 2147483647 h 669"/>
              <a:gd name="T90" fmla="*/ 2147483647 w 1522"/>
              <a:gd name="T91" fmla="*/ 2147483647 h 669"/>
              <a:gd name="T92" fmla="*/ 2147483647 w 1522"/>
              <a:gd name="T93" fmla="*/ 2147483647 h 669"/>
              <a:gd name="T94" fmla="*/ 2147483647 w 1522"/>
              <a:gd name="T95" fmla="*/ 2147483647 h 669"/>
              <a:gd name="T96" fmla="*/ 2147483647 w 1522"/>
              <a:gd name="T97" fmla="*/ 2147483647 h 669"/>
              <a:gd name="T98" fmla="*/ 2147483647 w 1522"/>
              <a:gd name="T99" fmla="*/ 2147483647 h 669"/>
              <a:gd name="T100" fmla="*/ 2147483647 w 1522"/>
              <a:gd name="T101" fmla="*/ 2147483647 h 669"/>
              <a:gd name="T102" fmla="*/ 2147483647 w 1522"/>
              <a:gd name="T103" fmla="*/ 2147483647 h 669"/>
              <a:gd name="T104" fmla="*/ 2147483647 w 1522"/>
              <a:gd name="T105" fmla="*/ 2147483647 h 669"/>
              <a:gd name="T106" fmla="*/ 2147483647 w 1522"/>
              <a:gd name="T107" fmla="*/ 2147483647 h 669"/>
              <a:gd name="T108" fmla="*/ 2147483647 w 1522"/>
              <a:gd name="T109" fmla="*/ 2147483647 h 669"/>
              <a:gd name="T110" fmla="*/ 2147483647 w 1522"/>
              <a:gd name="T111" fmla="*/ 2147483647 h 669"/>
              <a:gd name="T112" fmla="*/ 2147483647 w 1522"/>
              <a:gd name="T113" fmla="*/ 2147483647 h 669"/>
              <a:gd name="T114" fmla="*/ 2147483647 w 1522"/>
              <a:gd name="T115" fmla="*/ 2147483647 h 669"/>
              <a:gd name="T116" fmla="*/ 2147483647 w 1522"/>
              <a:gd name="T117" fmla="*/ 2147483647 h 669"/>
              <a:gd name="T118" fmla="*/ 2147483647 w 1522"/>
              <a:gd name="T119" fmla="*/ 2147483647 h 669"/>
              <a:gd name="T120" fmla="*/ 2147483647 w 1522"/>
              <a:gd name="T121" fmla="*/ 2147483647 h 669"/>
              <a:gd name="T122" fmla="*/ 2147483647 w 1522"/>
              <a:gd name="T123" fmla="*/ 2147483647 h 669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522"/>
              <a:gd name="T187" fmla="*/ 0 h 669"/>
              <a:gd name="T188" fmla="*/ 1522 w 1522"/>
              <a:gd name="T189" fmla="*/ 669 h 669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522" h="669">
                <a:moveTo>
                  <a:pt x="416" y="0"/>
                </a:moveTo>
                <a:lnTo>
                  <a:pt x="381" y="99"/>
                </a:lnTo>
                <a:lnTo>
                  <a:pt x="391" y="99"/>
                </a:lnTo>
                <a:lnTo>
                  <a:pt x="399" y="75"/>
                </a:lnTo>
                <a:lnTo>
                  <a:pt x="443" y="75"/>
                </a:lnTo>
                <a:lnTo>
                  <a:pt x="452" y="99"/>
                </a:lnTo>
                <a:lnTo>
                  <a:pt x="462" y="99"/>
                </a:lnTo>
                <a:lnTo>
                  <a:pt x="427" y="0"/>
                </a:lnTo>
                <a:lnTo>
                  <a:pt x="416" y="0"/>
                </a:lnTo>
                <a:close/>
                <a:moveTo>
                  <a:pt x="421" y="11"/>
                </a:moveTo>
                <a:lnTo>
                  <a:pt x="441" y="66"/>
                </a:lnTo>
                <a:lnTo>
                  <a:pt x="402" y="66"/>
                </a:lnTo>
                <a:lnTo>
                  <a:pt x="421" y="11"/>
                </a:lnTo>
                <a:close/>
                <a:moveTo>
                  <a:pt x="482" y="88"/>
                </a:moveTo>
                <a:cubicBezTo>
                  <a:pt x="486" y="95"/>
                  <a:pt x="493" y="101"/>
                  <a:pt x="504" y="101"/>
                </a:cubicBezTo>
                <a:cubicBezTo>
                  <a:pt x="523" y="101"/>
                  <a:pt x="533" y="88"/>
                  <a:pt x="533" y="64"/>
                </a:cubicBezTo>
                <a:cubicBezTo>
                  <a:pt x="533" y="39"/>
                  <a:pt x="523" y="27"/>
                  <a:pt x="504" y="27"/>
                </a:cubicBezTo>
                <a:cubicBezTo>
                  <a:pt x="493" y="27"/>
                  <a:pt x="486" y="32"/>
                  <a:pt x="482" y="39"/>
                </a:cubicBezTo>
                <a:lnTo>
                  <a:pt x="482" y="28"/>
                </a:lnTo>
                <a:lnTo>
                  <a:pt x="473" y="28"/>
                </a:lnTo>
                <a:lnTo>
                  <a:pt x="473" y="130"/>
                </a:lnTo>
                <a:lnTo>
                  <a:pt x="482" y="130"/>
                </a:lnTo>
                <a:lnTo>
                  <a:pt x="482" y="88"/>
                </a:lnTo>
                <a:close/>
                <a:moveTo>
                  <a:pt x="482" y="64"/>
                </a:moveTo>
                <a:cubicBezTo>
                  <a:pt x="482" y="45"/>
                  <a:pt x="488" y="35"/>
                  <a:pt x="503" y="35"/>
                </a:cubicBezTo>
                <a:cubicBezTo>
                  <a:pt x="518" y="35"/>
                  <a:pt x="524" y="45"/>
                  <a:pt x="524" y="64"/>
                </a:cubicBezTo>
                <a:cubicBezTo>
                  <a:pt x="524" y="82"/>
                  <a:pt x="518" y="93"/>
                  <a:pt x="503" y="93"/>
                </a:cubicBezTo>
                <a:cubicBezTo>
                  <a:pt x="488" y="93"/>
                  <a:pt x="482" y="82"/>
                  <a:pt x="482" y="64"/>
                </a:cubicBezTo>
                <a:close/>
                <a:moveTo>
                  <a:pt x="593" y="99"/>
                </a:moveTo>
                <a:lnTo>
                  <a:pt x="604" y="99"/>
                </a:lnTo>
                <a:lnTo>
                  <a:pt x="578" y="63"/>
                </a:lnTo>
                <a:lnTo>
                  <a:pt x="602" y="28"/>
                </a:lnTo>
                <a:lnTo>
                  <a:pt x="592" y="28"/>
                </a:lnTo>
                <a:lnTo>
                  <a:pt x="572" y="56"/>
                </a:lnTo>
                <a:lnTo>
                  <a:pt x="553" y="28"/>
                </a:lnTo>
                <a:lnTo>
                  <a:pt x="543" y="28"/>
                </a:lnTo>
                <a:lnTo>
                  <a:pt x="567" y="63"/>
                </a:lnTo>
                <a:lnTo>
                  <a:pt x="541" y="99"/>
                </a:lnTo>
                <a:lnTo>
                  <a:pt x="552" y="99"/>
                </a:lnTo>
                <a:lnTo>
                  <a:pt x="572" y="69"/>
                </a:lnTo>
                <a:lnTo>
                  <a:pt x="593" y="99"/>
                </a:lnTo>
                <a:close/>
                <a:moveTo>
                  <a:pt x="660" y="78"/>
                </a:moveTo>
                <a:cubicBezTo>
                  <a:pt x="660" y="87"/>
                  <a:pt x="654" y="93"/>
                  <a:pt x="640" y="93"/>
                </a:cubicBezTo>
                <a:cubicBezTo>
                  <a:pt x="627" y="93"/>
                  <a:pt x="620" y="87"/>
                  <a:pt x="620" y="78"/>
                </a:cubicBezTo>
                <a:cubicBezTo>
                  <a:pt x="620" y="69"/>
                  <a:pt x="627" y="64"/>
                  <a:pt x="640" y="64"/>
                </a:cubicBezTo>
                <a:cubicBezTo>
                  <a:pt x="654" y="64"/>
                  <a:pt x="660" y="69"/>
                  <a:pt x="660" y="78"/>
                </a:cubicBezTo>
                <a:close/>
                <a:moveTo>
                  <a:pt x="660" y="91"/>
                </a:moveTo>
                <a:cubicBezTo>
                  <a:pt x="660" y="94"/>
                  <a:pt x="661" y="97"/>
                  <a:pt x="662" y="99"/>
                </a:cubicBezTo>
                <a:lnTo>
                  <a:pt x="671" y="99"/>
                </a:lnTo>
                <a:cubicBezTo>
                  <a:pt x="670" y="96"/>
                  <a:pt x="670" y="93"/>
                  <a:pt x="670" y="89"/>
                </a:cubicBezTo>
                <a:lnTo>
                  <a:pt x="670" y="53"/>
                </a:lnTo>
                <a:cubicBezTo>
                  <a:pt x="670" y="37"/>
                  <a:pt x="660" y="27"/>
                  <a:pt x="642" y="27"/>
                </a:cubicBezTo>
                <a:cubicBezTo>
                  <a:pt x="624" y="27"/>
                  <a:pt x="615" y="36"/>
                  <a:pt x="614" y="49"/>
                </a:cubicBezTo>
                <a:lnTo>
                  <a:pt x="623" y="49"/>
                </a:lnTo>
                <a:cubicBezTo>
                  <a:pt x="624" y="40"/>
                  <a:pt x="630" y="35"/>
                  <a:pt x="642" y="35"/>
                </a:cubicBezTo>
                <a:cubicBezTo>
                  <a:pt x="654" y="35"/>
                  <a:pt x="660" y="42"/>
                  <a:pt x="660" y="53"/>
                </a:cubicBezTo>
                <a:lnTo>
                  <a:pt x="660" y="65"/>
                </a:lnTo>
                <a:cubicBezTo>
                  <a:pt x="657" y="59"/>
                  <a:pt x="650" y="56"/>
                  <a:pt x="638" y="56"/>
                </a:cubicBezTo>
                <a:cubicBezTo>
                  <a:pt x="621" y="56"/>
                  <a:pt x="611" y="64"/>
                  <a:pt x="611" y="78"/>
                </a:cubicBezTo>
                <a:cubicBezTo>
                  <a:pt x="611" y="92"/>
                  <a:pt x="621" y="101"/>
                  <a:pt x="638" y="101"/>
                </a:cubicBezTo>
                <a:cubicBezTo>
                  <a:pt x="650" y="101"/>
                  <a:pt x="657" y="97"/>
                  <a:pt x="660" y="91"/>
                </a:cubicBezTo>
                <a:close/>
                <a:moveTo>
                  <a:pt x="742" y="28"/>
                </a:moveTo>
                <a:lnTo>
                  <a:pt x="732" y="28"/>
                </a:lnTo>
                <a:lnTo>
                  <a:pt x="732" y="59"/>
                </a:lnTo>
                <a:lnTo>
                  <a:pt x="697" y="59"/>
                </a:lnTo>
                <a:lnTo>
                  <a:pt x="697" y="28"/>
                </a:lnTo>
                <a:lnTo>
                  <a:pt x="687" y="28"/>
                </a:lnTo>
                <a:lnTo>
                  <a:pt x="687" y="99"/>
                </a:lnTo>
                <a:lnTo>
                  <a:pt x="697" y="99"/>
                </a:lnTo>
                <a:lnTo>
                  <a:pt x="697" y="67"/>
                </a:lnTo>
                <a:lnTo>
                  <a:pt x="732" y="67"/>
                </a:lnTo>
                <a:lnTo>
                  <a:pt x="732" y="99"/>
                </a:lnTo>
                <a:lnTo>
                  <a:pt x="742" y="99"/>
                </a:lnTo>
                <a:lnTo>
                  <a:pt x="742" y="28"/>
                </a:lnTo>
                <a:close/>
                <a:moveTo>
                  <a:pt x="804" y="36"/>
                </a:moveTo>
                <a:lnTo>
                  <a:pt x="804" y="28"/>
                </a:lnTo>
                <a:lnTo>
                  <a:pt x="760" y="28"/>
                </a:lnTo>
                <a:lnTo>
                  <a:pt x="760" y="99"/>
                </a:lnTo>
                <a:lnTo>
                  <a:pt x="770" y="99"/>
                </a:lnTo>
                <a:lnTo>
                  <a:pt x="770" y="36"/>
                </a:lnTo>
                <a:lnTo>
                  <a:pt x="804" y="36"/>
                </a:lnTo>
                <a:close/>
                <a:moveTo>
                  <a:pt x="862" y="78"/>
                </a:moveTo>
                <a:cubicBezTo>
                  <a:pt x="860" y="87"/>
                  <a:pt x="854" y="93"/>
                  <a:pt x="844" y="93"/>
                </a:cubicBezTo>
                <a:cubicBezTo>
                  <a:pt x="829" y="93"/>
                  <a:pt x="823" y="83"/>
                  <a:pt x="823" y="66"/>
                </a:cubicBezTo>
                <a:lnTo>
                  <a:pt x="873" y="66"/>
                </a:lnTo>
                <a:lnTo>
                  <a:pt x="873" y="64"/>
                </a:lnTo>
                <a:cubicBezTo>
                  <a:pt x="873" y="40"/>
                  <a:pt x="864" y="27"/>
                  <a:pt x="843" y="27"/>
                </a:cubicBezTo>
                <a:cubicBezTo>
                  <a:pt x="823" y="27"/>
                  <a:pt x="813" y="40"/>
                  <a:pt x="813" y="64"/>
                </a:cubicBezTo>
                <a:cubicBezTo>
                  <a:pt x="813" y="87"/>
                  <a:pt x="823" y="101"/>
                  <a:pt x="843" y="101"/>
                </a:cubicBezTo>
                <a:cubicBezTo>
                  <a:pt x="859" y="101"/>
                  <a:pt x="869" y="92"/>
                  <a:pt x="872" y="78"/>
                </a:cubicBezTo>
                <a:lnTo>
                  <a:pt x="862" y="78"/>
                </a:lnTo>
                <a:close/>
                <a:moveTo>
                  <a:pt x="823" y="59"/>
                </a:moveTo>
                <a:cubicBezTo>
                  <a:pt x="823" y="44"/>
                  <a:pt x="830" y="35"/>
                  <a:pt x="843" y="35"/>
                </a:cubicBezTo>
                <a:cubicBezTo>
                  <a:pt x="857" y="35"/>
                  <a:pt x="863" y="44"/>
                  <a:pt x="864" y="59"/>
                </a:cubicBezTo>
                <a:lnTo>
                  <a:pt x="823" y="59"/>
                </a:lnTo>
                <a:close/>
                <a:moveTo>
                  <a:pt x="893" y="83"/>
                </a:moveTo>
                <a:cubicBezTo>
                  <a:pt x="893" y="90"/>
                  <a:pt x="891" y="92"/>
                  <a:pt x="885" y="92"/>
                </a:cubicBezTo>
                <a:lnTo>
                  <a:pt x="882" y="92"/>
                </a:lnTo>
                <a:lnTo>
                  <a:pt x="882" y="100"/>
                </a:lnTo>
                <a:cubicBezTo>
                  <a:pt x="883" y="100"/>
                  <a:pt x="885" y="100"/>
                  <a:pt x="886" y="100"/>
                </a:cubicBezTo>
                <a:cubicBezTo>
                  <a:pt x="897" y="100"/>
                  <a:pt x="903" y="96"/>
                  <a:pt x="903" y="82"/>
                </a:cubicBezTo>
                <a:lnTo>
                  <a:pt x="903" y="36"/>
                </a:lnTo>
                <a:lnTo>
                  <a:pt x="937" y="36"/>
                </a:lnTo>
                <a:lnTo>
                  <a:pt x="937" y="99"/>
                </a:lnTo>
                <a:lnTo>
                  <a:pt x="947" y="99"/>
                </a:lnTo>
                <a:lnTo>
                  <a:pt x="947" y="28"/>
                </a:lnTo>
                <a:lnTo>
                  <a:pt x="893" y="28"/>
                </a:lnTo>
                <a:lnTo>
                  <a:pt x="893" y="83"/>
                </a:lnTo>
                <a:close/>
                <a:moveTo>
                  <a:pt x="1019" y="76"/>
                </a:moveTo>
                <a:cubicBezTo>
                  <a:pt x="1019" y="62"/>
                  <a:pt x="1010" y="53"/>
                  <a:pt x="994" y="53"/>
                </a:cubicBezTo>
                <a:lnTo>
                  <a:pt x="975" y="53"/>
                </a:lnTo>
                <a:lnTo>
                  <a:pt x="975" y="28"/>
                </a:lnTo>
                <a:lnTo>
                  <a:pt x="965" y="28"/>
                </a:lnTo>
                <a:lnTo>
                  <a:pt x="965" y="99"/>
                </a:lnTo>
                <a:lnTo>
                  <a:pt x="994" y="99"/>
                </a:lnTo>
                <a:cubicBezTo>
                  <a:pt x="1010" y="99"/>
                  <a:pt x="1019" y="90"/>
                  <a:pt x="1019" y="76"/>
                </a:cubicBezTo>
                <a:close/>
                <a:moveTo>
                  <a:pt x="1009" y="76"/>
                </a:moveTo>
                <a:cubicBezTo>
                  <a:pt x="1009" y="86"/>
                  <a:pt x="1003" y="91"/>
                  <a:pt x="993" y="91"/>
                </a:cubicBezTo>
                <a:lnTo>
                  <a:pt x="975" y="91"/>
                </a:lnTo>
                <a:lnTo>
                  <a:pt x="975" y="61"/>
                </a:lnTo>
                <a:lnTo>
                  <a:pt x="993" y="61"/>
                </a:lnTo>
                <a:cubicBezTo>
                  <a:pt x="1003" y="61"/>
                  <a:pt x="1009" y="66"/>
                  <a:pt x="1009" y="76"/>
                </a:cubicBezTo>
                <a:close/>
                <a:moveTo>
                  <a:pt x="1030" y="64"/>
                </a:moveTo>
                <a:cubicBezTo>
                  <a:pt x="1030" y="87"/>
                  <a:pt x="1039" y="101"/>
                  <a:pt x="1060" y="101"/>
                </a:cubicBezTo>
                <a:cubicBezTo>
                  <a:pt x="1077" y="101"/>
                  <a:pt x="1087" y="92"/>
                  <a:pt x="1089" y="76"/>
                </a:cubicBezTo>
                <a:lnTo>
                  <a:pt x="1079" y="76"/>
                </a:lnTo>
                <a:cubicBezTo>
                  <a:pt x="1078" y="86"/>
                  <a:pt x="1071" y="93"/>
                  <a:pt x="1060" y="93"/>
                </a:cubicBezTo>
                <a:cubicBezTo>
                  <a:pt x="1045" y="93"/>
                  <a:pt x="1039" y="82"/>
                  <a:pt x="1039" y="64"/>
                </a:cubicBezTo>
                <a:cubicBezTo>
                  <a:pt x="1039" y="45"/>
                  <a:pt x="1045" y="35"/>
                  <a:pt x="1060" y="35"/>
                </a:cubicBezTo>
                <a:cubicBezTo>
                  <a:pt x="1071" y="35"/>
                  <a:pt x="1078" y="41"/>
                  <a:pt x="1079" y="51"/>
                </a:cubicBezTo>
                <a:lnTo>
                  <a:pt x="1089" y="51"/>
                </a:lnTo>
                <a:cubicBezTo>
                  <a:pt x="1087" y="36"/>
                  <a:pt x="1077" y="27"/>
                  <a:pt x="1060" y="27"/>
                </a:cubicBezTo>
                <a:cubicBezTo>
                  <a:pt x="1039" y="27"/>
                  <a:pt x="1030" y="40"/>
                  <a:pt x="1030" y="64"/>
                </a:cubicBezTo>
                <a:close/>
                <a:moveTo>
                  <a:pt x="1114" y="99"/>
                </a:moveTo>
                <a:lnTo>
                  <a:pt x="1114" y="66"/>
                </a:lnTo>
                <a:lnTo>
                  <a:pt x="1122" y="66"/>
                </a:lnTo>
                <a:lnTo>
                  <a:pt x="1148" y="99"/>
                </a:lnTo>
                <a:lnTo>
                  <a:pt x="1159" y="99"/>
                </a:lnTo>
                <a:lnTo>
                  <a:pt x="1130" y="62"/>
                </a:lnTo>
                <a:lnTo>
                  <a:pt x="1156" y="28"/>
                </a:lnTo>
                <a:lnTo>
                  <a:pt x="1145" y="28"/>
                </a:lnTo>
                <a:lnTo>
                  <a:pt x="1122" y="58"/>
                </a:lnTo>
                <a:lnTo>
                  <a:pt x="1114" y="58"/>
                </a:lnTo>
                <a:lnTo>
                  <a:pt x="1114" y="28"/>
                </a:lnTo>
                <a:lnTo>
                  <a:pt x="1104" y="28"/>
                </a:lnTo>
                <a:lnTo>
                  <a:pt x="1104" y="99"/>
                </a:lnTo>
                <a:lnTo>
                  <a:pt x="1114" y="99"/>
                </a:lnTo>
                <a:close/>
                <a:moveTo>
                  <a:pt x="54" y="170"/>
                </a:moveTo>
                <a:lnTo>
                  <a:pt x="0" y="170"/>
                </a:lnTo>
                <a:lnTo>
                  <a:pt x="0" y="241"/>
                </a:lnTo>
                <a:lnTo>
                  <a:pt x="10" y="241"/>
                </a:lnTo>
                <a:lnTo>
                  <a:pt x="10" y="178"/>
                </a:lnTo>
                <a:lnTo>
                  <a:pt x="45" y="178"/>
                </a:lnTo>
                <a:lnTo>
                  <a:pt x="45" y="241"/>
                </a:lnTo>
                <a:lnTo>
                  <a:pt x="54" y="241"/>
                </a:lnTo>
                <a:lnTo>
                  <a:pt x="54" y="170"/>
                </a:lnTo>
                <a:close/>
                <a:moveTo>
                  <a:pt x="82" y="230"/>
                </a:moveTo>
                <a:cubicBezTo>
                  <a:pt x="85" y="238"/>
                  <a:pt x="93" y="243"/>
                  <a:pt x="104" y="243"/>
                </a:cubicBezTo>
                <a:cubicBezTo>
                  <a:pt x="123" y="243"/>
                  <a:pt x="133" y="230"/>
                  <a:pt x="133" y="206"/>
                </a:cubicBezTo>
                <a:cubicBezTo>
                  <a:pt x="133" y="181"/>
                  <a:pt x="123" y="169"/>
                  <a:pt x="104" y="169"/>
                </a:cubicBezTo>
                <a:cubicBezTo>
                  <a:pt x="93" y="169"/>
                  <a:pt x="85" y="174"/>
                  <a:pt x="82" y="182"/>
                </a:cubicBezTo>
                <a:lnTo>
                  <a:pt x="82" y="170"/>
                </a:lnTo>
                <a:lnTo>
                  <a:pt x="73" y="170"/>
                </a:lnTo>
                <a:lnTo>
                  <a:pt x="73" y="272"/>
                </a:lnTo>
                <a:lnTo>
                  <a:pt x="82" y="272"/>
                </a:lnTo>
                <a:lnTo>
                  <a:pt x="82" y="230"/>
                </a:lnTo>
                <a:close/>
                <a:moveTo>
                  <a:pt x="82" y="206"/>
                </a:moveTo>
                <a:cubicBezTo>
                  <a:pt x="82" y="188"/>
                  <a:pt x="88" y="177"/>
                  <a:pt x="103" y="177"/>
                </a:cubicBezTo>
                <a:cubicBezTo>
                  <a:pt x="118" y="177"/>
                  <a:pt x="124" y="188"/>
                  <a:pt x="124" y="206"/>
                </a:cubicBezTo>
                <a:cubicBezTo>
                  <a:pt x="124" y="224"/>
                  <a:pt x="118" y="235"/>
                  <a:pt x="103" y="235"/>
                </a:cubicBezTo>
                <a:cubicBezTo>
                  <a:pt x="88" y="235"/>
                  <a:pt x="82" y="224"/>
                  <a:pt x="82" y="206"/>
                </a:cubicBezTo>
                <a:close/>
                <a:moveTo>
                  <a:pt x="165" y="226"/>
                </a:moveTo>
                <a:lnTo>
                  <a:pt x="154" y="226"/>
                </a:lnTo>
                <a:lnTo>
                  <a:pt x="154" y="241"/>
                </a:lnTo>
                <a:lnTo>
                  <a:pt x="165" y="241"/>
                </a:lnTo>
                <a:lnTo>
                  <a:pt x="165" y="226"/>
                </a:lnTo>
                <a:close/>
                <a:moveTo>
                  <a:pt x="218" y="151"/>
                </a:moveTo>
                <a:lnTo>
                  <a:pt x="247" y="151"/>
                </a:lnTo>
                <a:lnTo>
                  <a:pt x="247" y="241"/>
                </a:lnTo>
                <a:lnTo>
                  <a:pt x="257" y="241"/>
                </a:lnTo>
                <a:lnTo>
                  <a:pt x="257" y="151"/>
                </a:lnTo>
                <a:lnTo>
                  <a:pt x="286" y="151"/>
                </a:lnTo>
                <a:lnTo>
                  <a:pt x="286" y="142"/>
                </a:lnTo>
                <a:lnTo>
                  <a:pt x="218" y="142"/>
                </a:lnTo>
                <a:lnTo>
                  <a:pt x="218" y="151"/>
                </a:lnTo>
                <a:close/>
                <a:moveTo>
                  <a:pt x="307" y="230"/>
                </a:moveTo>
                <a:cubicBezTo>
                  <a:pt x="310" y="238"/>
                  <a:pt x="318" y="243"/>
                  <a:pt x="329" y="243"/>
                </a:cubicBezTo>
                <a:cubicBezTo>
                  <a:pt x="348" y="243"/>
                  <a:pt x="358" y="230"/>
                  <a:pt x="358" y="206"/>
                </a:cubicBezTo>
                <a:cubicBezTo>
                  <a:pt x="358" y="181"/>
                  <a:pt x="348" y="169"/>
                  <a:pt x="329" y="169"/>
                </a:cubicBezTo>
                <a:cubicBezTo>
                  <a:pt x="318" y="169"/>
                  <a:pt x="310" y="174"/>
                  <a:pt x="307" y="182"/>
                </a:cubicBezTo>
                <a:lnTo>
                  <a:pt x="307" y="170"/>
                </a:lnTo>
                <a:lnTo>
                  <a:pt x="298" y="170"/>
                </a:lnTo>
                <a:lnTo>
                  <a:pt x="298" y="272"/>
                </a:lnTo>
                <a:lnTo>
                  <a:pt x="307" y="272"/>
                </a:lnTo>
                <a:lnTo>
                  <a:pt x="307" y="230"/>
                </a:lnTo>
                <a:close/>
                <a:moveTo>
                  <a:pt x="307" y="206"/>
                </a:moveTo>
                <a:cubicBezTo>
                  <a:pt x="307" y="188"/>
                  <a:pt x="313" y="177"/>
                  <a:pt x="328" y="177"/>
                </a:cubicBezTo>
                <a:cubicBezTo>
                  <a:pt x="343" y="177"/>
                  <a:pt x="349" y="188"/>
                  <a:pt x="349" y="206"/>
                </a:cubicBezTo>
                <a:cubicBezTo>
                  <a:pt x="349" y="224"/>
                  <a:pt x="343" y="235"/>
                  <a:pt x="328" y="235"/>
                </a:cubicBezTo>
                <a:cubicBezTo>
                  <a:pt x="313" y="235"/>
                  <a:pt x="307" y="224"/>
                  <a:pt x="307" y="206"/>
                </a:cubicBezTo>
                <a:close/>
                <a:moveTo>
                  <a:pt x="432" y="206"/>
                </a:moveTo>
                <a:cubicBezTo>
                  <a:pt x="432" y="182"/>
                  <a:pt x="422" y="169"/>
                  <a:pt x="401" y="169"/>
                </a:cubicBezTo>
                <a:cubicBezTo>
                  <a:pt x="381" y="169"/>
                  <a:pt x="371" y="182"/>
                  <a:pt x="371" y="206"/>
                </a:cubicBezTo>
                <a:cubicBezTo>
                  <a:pt x="371" y="229"/>
                  <a:pt x="381" y="243"/>
                  <a:pt x="401" y="243"/>
                </a:cubicBezTo>
                <a:cubicBezTo>
                  <a:pt x="422" y="243"/>
                  <a:pt x="432" y="229"/>
                  <a:pt x="432" y="206"/>
                </a:cubicBezTo>
                <a:close/>
                <a:moveTo>
                  <a:pt x="381" y="206"/>
                </a:moveTo>
                <a:cubicBezTo>
                  <a:pt x="381" y="188"/>
                  <a:pt x="386" y="177"/>
                  <a:pt x="401" y="177"/>
                </a:cubicBezTo>
                <a:cubicBezTo>
                  <a:pt x="416" y="177"/>
                  <a:pt x="422" y="188"/>
                  <a:pt x="422" y="206"/>
                </a:cubicBezTo>
                <a:cubicBezTo>
                  <a:pt x="422" y="224"/>
                  <a:pt x="416" y="235"/>
                  <a:pt x="401" y="235"/>
                </a:cubicBezTo>
                <a:cubicBezTo>
                  <a:pt x="386" y="235"/>
                  <a:pt x="381" y="224"/>
                  <a:pt x="381" y="206"/>
                </a:cubicBezTo>
                <a:close/>
                <a:moveTo>
                  <a:pt x="493" y="170"/>
                </a:moveTo>
                <a:lnTo>
                  <a:pt x="457" y="226"/>
                </a:lnTo>
                <a:lnTo>
                  <a:pt x="457" y="170"/>
                </a:lnTo>
                <a:lnTo>
                  <a:pt x="447" y="170"/>
                </a:lnTo>
                <a:lnTo>
                  <a:pt x="447" y="241"/>
                </a:lnTo>
                <a:lnTo>
                  <a:pt x="457" y="241"/>
                </a:lnTo>
                <a:lnTo>
                  <a:pt x="493" y="186"/>
                </a:lnTo>
                <a:lnTo>
                  <a:pt x="493" y="241"/>
                </a:lnTo>
                <a:lnTo>
                  <a:pt x="502" y="241"/>
                </a:lnTo>
                <a:lnTo>
                  <a:pt x="502" y="170"/>
                </a:lnTo>
                <a:lnTo>
                  <a:pt x="493" y="170"/>
                </a:lnTo>
                <a:close/>
                <a:moveTo>
                  <a:pt x="521" y="241"/>
                </a:moveTo>
                <a:lnTo>
                  <a:pt x="574" y="241"/>
                </a:lnTo>
                <a:lnTo>
                  <a:pt x="574" y="257"/>
                </a:lnTo>
                <a:lnTo>
                  <a:pt x="583" y="257"/>
                </a:lnTo>
                <a:lnTo>
                  <a:pt x="583" y="233"/>
                </a:lnTo>
                <a:lnTo>
                  <a:pt x="575" y="233"/>
                </a:lnTo>
                <a:lnTo>
                  <a:pt x="575" y="170"/>
                </a:lnTo>
                <a:lnTo>
                  <a:pt x="566" y="170"/>
                </a:lnTo>
                <a:lnTo>
                  <a:pt x="566" y="233"/>
                </a:lnTo>
                <a:lnTo>
                  <a:pt x="530" y="233"/>
                </a:lnTo>
                <a:lnTo>
                  <a:pt x="530" y="170"/>
                </a:lnTo>
                <a:lnTo>
                  <a:pt x="521" y="170"/>
                </a:lnTo>
                <a:lnTo>
                  <a:pt x="521" y="241"/>
                </a:lnTo>
                <a:close/>
                <a:moveTo>
                  <a:pt x="605" y="241"/>
                </a:moveTo>
                <a:lnTo>
                  <a:pt x="605" y="208"/>
                </a:lnTo>
                <a:lnTo>
                  <a:pt x="613" y="208"/>
                </a:lnTo>
                <a:lnTo>
                  <a:pt x="639" y="241"/>
                </a:lnTo>
                <a:lnTo>
                  <a:pt x="650" y="241"/>
                </a:lnTo>
                <a:lnTo>
                  <a:pt x="621" y="204"/>
                </a:lnTo>
                <a:lnTo>
                  <a:pt x="647" y="170"/>
                </a:lnTo>
                <a:lnTo>
                  <a:pt x="636" y="170"/>
                </a:lnTo>
                <a:lnTo>
                  <a:pt x="613" y="200"/>
                </a:lnTo>
                <a:lnTo>
                  <a:pt x="605" y="200"/>
                </a:lnTo>
                <a:lnTo>
                  <a:pt x="605" y="170"/>
                </a:lnTo>
                <a:lnTo>
                  <a:pt x="595" y="170"/>
                </a:lnTo>
                <a:lnTo>
                  <a:pt x="595" y="241"/>
                </a:lnTo>
                <a:lnTo>
                  <a:pt x="605" y="241"/>
                </a:lnTo>
                <a:close/>
                <a:moveTo>
                  <a:pt x="706" y="170"/>
                </a:moveTo>
                <a:lnTo>
                  <a:pt x="670" y="226"/>
                </a:lnTo>
                <a:lnTo>
                  <a:pt x="670" y="170"/>
                </a:lnTo>
                <a:lnTo>
                  <a:pt x="661" y="170"/>
                </a:lnTo>
                <a:lnTo>
                  <a:pt x="661" y="241"/>
                </a:lnTo>
                <a:lnTo>
                  <a:pt x="670" y="241"/>
                </a:lnTo>
                <a:lnTo>
                  <a:pt x="706" y="186"/>
                </a:lnTo>
                <a:lnTo>
                  <a:pt x="706" y="241"/>
                </a:lnTo>
                <a:lnTo>
                  <a:pt x="715" y="241"/>
                </a:lnTo>
                <a:lnTo>
                  <a:pt x="715" y="170"/>
                </a:lnTo>
                <a:lnTo>
                  <a:pt x="706" y="170"/>
                </a:lnTo>
                <a:close/>
                <a:moveTo>
                  <a:pt x="779" y="170"/>
                </a:moveTo>
                <a:lnTo>
                  <a:pt x="743" y="226"/>
                </a:lnTo>
                <a:lnTo>
                  <a:pt x="743" y="170"/>
                </a:lnTo>
                <a:lnTo>
                  <a:pt x="734" y="170"/>
                </a:lnTo>
                <a:lnTo>
                  <a:pt x="734" y="241"/>
                </a:lnTo>
                <a:lnTo>
                  <a:pt x="743" y="241"/>
                </a:lnTo>
                <a:lnTo>
                  <a:pt x="779" y="186"/>
                </a:lnTo>
                <a:lnTo>
                  <a:pt x="779" y="241"/>
                </a:lnTo>
                <a:lnTo>
                  <a:pt x="789" y="241"/>
                </a:lnTo>
                <a:lnTo>
                  <a:pt x="789" y="170"/>
                </a:lnTo>
                <a:lnTo>
                  <a:pt x="779" y="170"/>
                </a:lnTo>
                <a:close/>
                <a:moveTo>
                  <a:pt x="761" y="161"/>
                </a:moveTo>
                <a:cubicBezTo>
                  <a:pt x="774" y="161"/>
                  <a:pt x="781" y="153"/>
                  <a:pt x="782" y="140"/>
                </a:cubicBezTo>
                <a:lnTo>
                  <a:pt x="773" y="140"/>
                </a:lnTo>
                <a:cubicBezTo>
                  <a:pt x="773" y="149"/>
                  <a:pt x="768" y="153"/>
                  <a:pt x="761" y="153"/>
                </a:cubicBezTo>
                <a:cubicBezTo>
                  <a:pt x="754" y="153"/>
                  <a:pt x="750" y="149"/>
                  <a:pt x="749" y="140"/>
                </a:cubicBezTo>
                <a:lnTo>
                  <a:pt x="741" y="140"/>
                </a:lnTo>
                <a:cubicBezTo>
                  <a:pt x="741" y="153"/>
                  <a:pt x="749" y="161"/>
                  <a:pt x="761" y="161"/>
                </a:cubicBezTo>
                <a:close/>
                <a:moveTo>
                  <a:pt x="811" y="257"/>
                </a:moveTo>
                <a:cubicBezTo>
                  <a:pt x="819" y="256"/>
                  <a:pt x="823" y="252"/>
                  <a:pt x="823" y="242"/>
                </a:cubicBezTo>
                <a:lnTo>
                  <a:pt x="823" y="226"/>
                </a:lnTo>
                <a:lnTo>
                  <a:pt x="812" y="226"/>
                </a:lnTo>
                <a:lnTo>
                  <a:pt x="812" y="241"/>
                </a:lnTo>
                <a:lnTo>
                  <a:pt x="817" y="241"/>
                </a:lnTo>
                <a:lnTo>
                  <a:pt x="817" y="243"/>
                </a:lnTo>
                <a:cubicBezTo>
                  <a:pt x="817" y="248"/>
                  <a:pt x="815" y="251"/>
                  <a:pt x="811" y="252"/>
                </a:cubicBezTo>
                <a:lnTo>
                  <a:pt x="811" y="257"/>
                </a:lnTo>
                <a:close/>
                <a:moveTo>
                  <a:pt x="892" y="210"/>
                </a:moveTo>
                <a:lnTo>
                  <a:pt x="924" y="158"/>
                </a:lnTo>
                <a:lnTo>
                  <a:pt x="924" y="210"/>
                </a:lnTo>
                <a:lnTo>
                  <a:pt x="892" y="210"/>
                </a:lnTo>
                <a:close/>
                <a:moveTo>
                  <a:pt x="946" y="210"/>
                </a:moveTo>
                <a:lnTo>
                  <a:pt x="933" y="210"/>
                </a:lnTo>
                <a:lnTo>
                  <a:pt x="933" y="142"/>
                </a:lnTo>
                <a:lnTo>
                  <a:pt x="923" y="142"/>
                </a:lnTo>
                <a:lnTo>
                  <a:pt x="881" y="210"/>
                </a:lnTo>
                <a:lnTo>
                  <a:pt x="881" y="219"/>
                </a:lnTo>
                <a:lnTo>
                  <a:pt x="924" y="219"/>
                </a:lnTo>
                <a:lnTo>
                  <a:pt x="924" y="241"/>
                </a:lnTo>
                <a:lnTo>
                  <a:pt x="933" y="241"/>
                </a:lnTo>
                <a:lnTo>
                  <a:pt x="933" y="219"/>
                </a:lnTo>
                <a:lnTo>
                  <a:pt x="946" y="219"/>
                </a:lnTo>
                <a:lnTo>
                  <a:pt x="946" y="210"/>
                </a:lnTo>
                <a:close/>
                <a:moveTo>
                  <a:pt x="963" y="219"/>
                </a:moveTo>
                <a:cubicBezTo>
                  <a:pt x="965" y="235"/>
                  <a:pt x="975" y="243"/>
                  <a:pt x="991" y="243"/>
                </a:cubicBezTo>
                <a:cubicBezTo>
                  <a:pt x="1001" y="243"/>
                  <a:pt x="1009" y="239"/>
                  <a:pt x="1014" y="231"/>
                </a:cubicBezTo>
                <a:cubicBezTo>
                  <a:pt x="1019" y="222"/>
                  <a:pt x="1022" y="207"/>
                  <a:pt x="1022" y="185"/>
                </a:cubicBezTo>
                <a:cubicBezTo>
                  <a:pt x="1022" y="174"/>
                  <a:pt x="1021" y="165"/>
                  <a:pt x="1018" y="159"/>
                </a:cubicBezTo>
                <a:cubicBezTo>
                  <a:pt x="1014" y="146"/>
                  <a:pt x="1004" y="141"/>
                  <a:pt x="991" y="141"/>
                </a:cubicBezTo>
                <a:cubicBezTo>
                  <a:pt x="973" y="141"/>
                  <a:pt x="960" y="153"/>
                  <a:pt x="960" y="173"/>
                </a:cubicBezTo>
                <a:cubicBezTo>
                  <a:pt x="960" y="194"/>
                  <a:pt x="972" y="206"/>
                  <a:pt x="990" y="206"/>
                </a:cubicBezTo>
                <a:cubicBezTo>
                  <a:pt x="1001" y="206"/>
                  <a:pt x="1008" y="202"/>
                  <a:pt x="1012" y="194"/>
                </a:cubicBezTo>
                <a:cubicBezTo>
                  <a:pt x="1011" y="223"/>
                  <a:pt x="1006" y="234"/>
                  <a:pt x="991" y="234"/>
                </a:cubicBezTo>
                <a:cubicBezTo>
                  <a:pt x="981" y="234"/>
                  <a:pt x="974" y="229"/>
                  <a:pt x="973" y="219"/>
                </a:cubicBezTo>
                <a:lnTo>
                  <a:pt x="963" y="219"/>
                </a:lnTo>
                <a:close/>
                <a:moveTo>
                  <a:pt x="991" y="149"/>
                </a:moveTo>
                <a:cubicBezTo>
                  <a:pt x="1003" y="149"/>
                  <a:pt x="1012" y="158"/>
                  <a:pt x="1012" y="173"/>
                </a:cubicBezTo>
                <a:cubicBezTo>
                  <a:pt x="1012" y="189"/>
                  <a:pt x="1003" y="198"/>
                  <a:pt x="991" y="198"/>
                </a:cubicBezTo>
                <a:cubicBezTo>
                  <a:pt x="978" y="198"/>
                  <a:pt x="970" y="189"/>
                  <a:pt x="970" y="173"/>
                </a:cubicBezTo>
                <a:cubicBezTo>
                  <a:pt x="970" y="158"/>
                  <a:pt x="978" y="149"/>
                  <a:pt x="991" y="149"/>
                </a:cubicBezTo>
                <a:close/>
                <a:moveTo>
                  <a:pt x="1043" y="257"/>
                </a:moveTo>
                <a:cubicBezTo>
                  <a:pt x="1052" y="256"/>
                  <a:pt x="1056" y="252"/>
                  <a:pt x="1056" y="242"/>
                </a:cubicBezTo>
                <a:lnTo>
                  <a:pt x="1056" y="226"/>
                </a:lnTo>
                <a:lnTo>
                  <a:pt x="1045" y="226"/>
                </a:lnTo>
                <a:lnTo>
                  <a:pt x="1045" y="241"/>
                </a:lnTo>
                <a:lnTo>
                  <a:pt x="1050" y="241"/>
                </a:lnTo>
                <a:lnTo>
                  <a:pt x="1050" y="243"/>
                </a:lnTo>
                <a:cubicBezTo>
                  <a:pt x="1050" y="248"/>
                  <a:pt x="1048" y="251"/>
                  <a:pt x="1043" y="252"/>
                </a:cubicBezTo>
                <a:lnTo>
                  <a:pt x="1043" y="257"/>
                </a:lnTo>
                <a:close/>
                <a:moveTo>
                  <a:pt x="1125" y="241"/>
                </a:moveTo>
                <a:lnTo>
                  <a:pt x="1125" y="208"/>
                </a:lnTo>
                <a:lnTo>
                  <a:pt x="1134" y="208"/>
                </a:lnTo>
                <a:lnTo>
                  <a:pt x="1160" y="241"/>
                </a:lnTo>
                <a:lnTo>
                  <a:pt x="1171" y="241"/>
                </a:lnTo>
                <a:lnTo>
                  <a:pt x="1142" y="204"/>
                </a:lnTo>
                <a:lnTo>
                  <a:pt x="1168" y="170"/>
                </a:lnTo>
                <a:lnTo>
                  <a:pt x="1157" y="170"/>
                </a:lnTo>
                <a:lnTo>
                  <a:pt x="1134" y="200"/>
                </a:lnTo>
                <a:lnTo>
                  <a:pt x="1125" y="200"/>
                </a:lnTo>
                <a:lnTo>
                  <a:pt x="1125" y="170"/>
                </a:lnTo>
                <a:lnTo>
                  <a:pt x="1116" y="170"/>
                </a:lnTo>
                <a:lnTo>
                  <a:pt x="1116" y="241"/>
                </a:lnTo>
                <a:lnTo>
                  <a:pt x="1125" y="241"/>
                </a:lnTo>
                <a:close/>
                <a:moveTo>
                  <a:pt x="1239" y="206"/>
                </a:moveTo>
                <a:cubicBezTo>
                  <a:pt x="1239" y="182"/>
                  <a:pt x="1229" y="169"/>
                  <a:pt x="1209" y="169"/>
                </a:cubicBezTo>
                <a:cubicBezTo>
                  <a:pt x="1188" y="169"/>
                  <a:pt x="1178" y="182"/>
                  <a:pt x="1178" y="206"/>
                </a:cubicBezTo>
                <a:cubicBezTo>
                  <a:pt x="1178" y="229"/>
                  <a:pt x="1188" y="243"/>
                  <a:pt x="1209" y="243"/>
                </a:cubicBezTo>
                <a:cubicBezTo>
                  <a:pt x="1229" y="243"/>
                  <a:pt x="1239" y="229"/>
                  <a:pt x="1239" y="206"/>
                </a:cubicBezTo>
                <a:close/>
                <a:moveTo>
                  <a:pt x="1188" y="206"/>
                </a:moveTo>
                <a:cubicBezTo>
                  <a:pt x="1188" y="188"/>
                  <a:pt x="1194" y="177"/>
                  <a:pt x="1209" y="177"/>
                </a:cubicBezTo>
                <a:cubicBezTo>
                  <a:pt x="1224" y="177"/>
                  <a:pt x="1229" y="188"/>
                  <a:pt x="1229" y="206"/>
                </a:cubicBezTo>
                <a:cubicBezTo>
                  <a:pt x="1229" y="224"/>
                  <a:pt x="1224" y="235"/>
                  <a:pt x="1209" y="235"/>
                </a:cubicBezTo>
                <a:cubicBezTo>
                  <a:pt x="1194" y="235"/>
                  <a:pt x="1188" y="224"/>
                  <a:pt x="1188" y="206"/>
                </a:cubicBezTo>
                <a:close/>
                <a:moveTo>
                  <a:pt x="1264" y="230"/>
                </a:moveTo>
                <a:cubicBezTo>
                  <a:pt x="1267" y="238"/>
                  <a:pt x="1274" y="243"/>
                  <a:pt x="1286" y="243"/>
                </a:cubicBezTo>
                <a:cubicBezTo>
                  <a:pt x="1305" y="243"/>
                  <a:pt x="1315" y="230"/>
                  <a:pt x="1315" y="206"/>
                </a:cubicBezTo>
                <a:cubicBezTo>
                  <a:pt x="1315" y="181"/>
                  <a:pt x="1305" y="169"/>
                  <a:pt x="1286" y="169"/>
                </a:cubicBezTo>
                <a:cubicBezTo>
                  <a:pt x="1274" y="169"/>
                  <a:pt x="1267" y="174"/>
                  <a:pt x="1264" y="182"/>
                </a:cubicBezTo>
                <a:lnTo>
                  <a:pt x="1264" y="170"/>
                </a:lnTo>
                <a:lnTo>
                  <a:pt x="1255" y="170"/>
                </a:lnTo>
                <a:lnTo>
                  <a:pt x="1255" y="272"/>
                </a:lnTo>
                <a:lnTo>
                  <a:pt x="1264" y="272"/>
                </a:lnTo>
                <a:lnTo>
                  <a:pt x="1264" y="230"/>
                </a:lnTo>
                <a:close/>
                <a:moveTo>
                  <a:pt x="1264" y="206"/>
                </a:moveTo>
                <a:cubicBezTo>
                  <a:pt x="1264" y="188"/>
                  <a:pt x="1270" y="177"/>
                  <a:pt x="1285" y="177"/>
                </a:cubicBezTo>
                <a:cubicBezTo>
                  <a:pt x="1300" y="177"/>
                  <a:pt x="1306" y="188"/>
                  <a:pt x="1306" y="206"/>
                </a:cubicBezTo>
                <a:cubicBezTo>
                  <a:pt x="1306" y="224"/>
                  <a:pt x="1300" y="235"/>
                  <a:pt x="1285" y="235"/>
                </a:cubicBezTo>
                <a:cubicBezTo>
                  <a:pt x="1270" y="235"/>
                  <a:pt x="1264" y="224"/>
                  <a:pt x="1264" y="206"/>
                </a:cubicBezTo>
                <a:close/>
                <a:moveTo>
                  <a:pt x="1385" y="170"/>
                </a:moveTo>
                <a:lnTo>
                  <a:pt x="1331" y="170"/>
                </a:lnTo>
                <a:lnTo>
                  <a:pt x="1331" y="241"/>
                </a:lnTo>
                <a:lnTo>
                  <a:pt x="1340" y="241"/>
                </a:lnTo>
                <a:lnTo>
                  <a:pt x="1340" y="178"/>
                </a:lnTo>
                <a:lnTo>
                  <a:pt x="1376" y="178"/>
                </a:lnTo>
                <a:lnTo>
                  <a:pt x="1376" y="241"/>
                </a:lnTo>
                <a:lnTo>
                  <a:pt x="1385" y="241"/>
                </a:lnTo>
                <a:lnTo>
                  <a:pt x="1385" y="170"/>
                </a:lnTo>
                <a:close/>
                <a:moveTo>
                  <a:pt x="1419" y="226"/>
                </a:moveTo>
                <a:lnTo>
                  <a:pt x="1408" y="226"/>
                </a:lnTo>
                <a:lnTo>
                  <a:pt x="1408" y="241"/>
                </a:lnTo>
                <a:lnTo>
                  <a:pt x="1419" y="241"/>
                </a:lnTo>
                <a:lnTo>
                  <a:pt x="1419" y="226"/>
                </a:lnTo>
                <a:close/>
                <a:moveTo>
                  <a:pt x="1522" y="241"/>
                </a:moveTo>
                <a:lnTo>
                  <a:pt x="1522" y="142"/>
                </a:lnTo>
                <a:lnTo>
                  <a:pt x="1514" y="142"/>
                </a:lnTo>
                <a:lnTo>
                  <a:pt x="1487" y="154"/>
                </a:lnTo>
                <a:lnTo>
                  <a:pt x="1487" y="164"/>
                </a:lnTo>
                <a:lnTo>
                  <a:pt x="1512" y="152"/>
                </a:lnTo>
                <a:lnTo>
                  <a:pt x="1512" y="241"/>
                </a:lnTo>
                <a:lnTo>
                  <a:pt x="1522" y="241"/>
                </a:lnTo>
                <a:close/>
                <a:moveTo>
                  <a:pt x="288" y="334"/>
                </a:moveTo>
                <a:cubicBezTo>
                  <a:pt x="288" y="388"/>
                  <a:pt x="298" y="398"/>
                  <a:pt x="318" y="398"/>
                </a:cubicBezTo>
                <a:lnTo>
                  <a:pt x="318" y="390"/>
                </a:lnTo>
                <a:cubicBezTo>
                  <a:pt x="303" y="390"/>
                  <a:pt x="298" y="382"/>
                  <a:pt x="298" y="334"/>
                </a:cubicBezTo>
                <a:cubicBezTo>
                  <a:pt x="298" y="286"/>
                  <a:pt x="303" y="279"/>
                  <a:pt x="318" y="279"/>
                </a:cubicBezTo>
                <a:lnTo>
                  <a:pt x="318" y="270"/>
                </a:lnTo>
                <a:cubicBezTo>
                  <a:pt x="298" y="270"/>
                  <a:pt x="288" y="280"/>
                  <a:pt x="288" y="334"/>
                </a:cubicBezTo>
                <a:close/>
                <a:moveTo>
                  <a:pt x="360" y="385"/>
                </a:moveTo>
                <a:cubicBezTo>
                  <a:pt x="379" y="385"/>
                  <a:pt x="392" y="374"/>
                  <a:pt x="392" y="356"/>
                </a:cubicBezTo>
                <a:cubicBezTo>
                  <a:pt x="392" y="343"/>
                  <a:pt x="385" y="334"/>
                  <a:pt x="373" y="331"/>
                </a:cubicBezTo>
                <a:cubicBezTo>
                  <a:pt x="383" y="328"/>
                  <a:pt x="389" y="319"/>
                  <a:pt x="389" y="308"/>
                </a:cubicBezTo>
                <a:cubicBezTo>
                  <a:pt x="389" y="293"/>
                  <a:pt x="378" y="283"/>
                  <a:pt x="360" y="283"/>
                </a:cubicBezTo>
                <a:cubicBezTo>
                  <a:pt x="342" y="283"/>
                  <a:pt x="331" y="293"/>
                  <a:pt x="331" y="308"/>
                </a:cubicBezTo>
                <a:cubicBezTo>
                  <a:pt x="331" y="319"/>
                  <a:pt x="337" y="328"/>
                  <a:pt x="347" y="331"/>
                </a:cubicBezTo>
                <a:cubicBezTo>
                  <a:pt x="335" y="334"/>
                  <a:pt x="328" y="343"/>
                  <a:pt x="328" y="356"/>
                </a:cubicBezTo>
                <a:cubicBezTo>
                  <a:pt x="328" y="374"/>
                  <a:pt x="341" y="385"/>
                  <a:pt x="360" y="385"/>
                </a:cubicBezTo>
                <a:close/>
                <a:moveTo>
                  <a:pt x="360" y="327"/>
                </a:moveTo>
                <a:cubicBezTo>
                  <a:pt x="348" y="327"/>
                  <a:pt x="340" y="320"/>
                  <a:pt x="340" y="309"/>
                </a:cubicBezTo>
                <a:cubicBezTo>
                  <a:pt x="340" y="298"/>
                  <a:pt x="348" y="291"/>
                  <a:pt x="360" y="291"/>
                </a:cubicBezTo>
                <a:cubicBezTo>
                  <a:pt x="372" y="291"/>
                  <a:pt x="380" y="298"/>
                  <a:pt x="380" y="309"/>
                </a:cubicBezTo>
                <a:cubicBezTo>
                  <a:pt x="380" y="320"/>
                  <a:pt x="372" y="327"/>
                  <a:pt x="360" y="327"/>
                </a:cubicBezTo>
                <a:close/>
                <a:moveTo>
                  <a:pt x="383" y="356"/>
                </a:moveTo>
                <a:cubicBezTo>
                  <a:pt x="383" y="369"/>
                  <a:pt x="373" y="377"/>
                  <a:pt x="360" y="377"/>
                </a:cubicBezTo>
                <a:cubicBezTo>
                  <a:pt x="347" y="377"/>
                  <a:pt x="337" y="369"/>
                  <a:pt x="337" y="356"/>
                </a:cubicBezTo>
                <a:cubicBezTo>
                  <a:pt x="337" y="343"/>
                  <a:pt x="347" y="335"/>
                  <a:pt x="360" y="335"/>
                </a:cubicBezTo>
                <a:cubicBezTo>
                  <a:pt x="373" y="335"/>
                  <a:pt x="383" y="343"/>
                  <a:pt x="383" y="356"/>
                </a:cubicBezTo>
                <a:close/>
                <a:moveTo>
                  <a:pt x="451" y="383"/>
                </a:moveTo>
                <a:lnTo>
                  <a:pt x="451" y="284"/>
                </a:lnTo>
                <a:lnTo>
                  <a:pt x="443" y="284"/>
                </a:lnTo>
                <a:lnTo>
                  <a:pt x="416" y="296"/>
                </a:lnTo>
                <a:lnTo>
                  <a:pt x="416" y="306"/>
                </a:lnTo>
                <a:lnTo>
                  <a:pt x="441" y="295"/>
                </a:lnTo>
                <a:lnTo>
                  <a:pt x="441" y="383"/>
                </a:lnTo>
                <a:lnTo>
                  <a:pt x="451" y="383"/>
                </a:lnTo>
                <a:close/>
                <a:moveTo>
                  <a:pt x="517" y="385"/>
                </a:moveTo>
                <a:cubicBezTo>
                  <a:pt x="536" y="385"/>
                  <a:pt x="549" y="374"/>
                  <a:pt x="549" y="356"/>
                </a:cubicBezTo>
                <a:cubicBezTo>
                  <a:pt x="549" y="343"/>
                  <a:pt x="542" y="334"/>
                  <a:pt x="530" y="331"/>
                </a:cubicBezTo>
                <a:cubicBezTo>
                  <a:pt x="540" y="328"/>
                  <a:pt x="546" y="319"/>
                  <a:pt x="546" y="308"/>
                </a:cubicBezTo>
                <a:cubicBezTo>
                  <a:pt x="546" y="293"/>
                  <a:pt x="535" y="283"/>
                  <a:pt x="517" y="283"/>
                </a:cubicBezTo>
                <a:cubicBezTo>
                  <a:pt x="499" y="283"/>
                  <a:pt x="488" y="293"/>
                  <a:pt x="488" y="308"/>
                </a:cubicBezTo>
                <a:cubicBezTo>
                  <a:pt x="488" y="319"/>
                  <a:pt x="494" y="328"/>
                  <a:pt x="504" y="331"/>
                </a:cubicBezTo>
                <a:cubicBezTo>
                  <a:pt x="492" y="334"/>
                  <a:pt x="485" y="343"/>
                  <a:pt x="485" y="356"/>
                </a:cubicBezTo>
                <a:cubicBezTo>
                  <a:pt x="485" y="374"/>
                  <a:pt x="498" y="385"/>
                  <a:pt x="517" y="385"/>
                </a:cubicBezTo>
                <a:close/>
                <a:moveTo>
                  <a:pt x="517" y="327"/>
                </a:moveTo>
                <a:cubicBezTo>
                  <a:pt x="505" y="327"/>
                  <a:pt x="497" y="320"/>
                  <a:pt x="497" y="309"/>
                </a:cubicBezTo>
                <a:cubicBezTo>
                  <a:pt x="497" y="298"/>
                  <a:pt x="505" y="291"/>
                  <a:pt x="517" y="291"/>
                </a:cubicBezTo>
                <a:cubicBezTo>
                  <a:pt x="529" y="291"/>
                  <a:pt x="537" y="298"/>
                  <a:pt x="537" y="309"/>
                </a:cubicBezTo>
                <a:cubicBezTo>
                  <a:pt x="537" y="320"/>
                  <a:pt x="529" y="327"/>
                  <a:pt x="517" y="327"/>
                </a:cubicBezTo>
                <a:close/>
                <a:moveTo>
                  <a:pt x="540" y="356"/>
                </a:moveTo>
                <a:cubicBezTo>
                  <a:pt x="540" y="369"/>
                  <a:pt x="530" y="377"/>
                  <a:pt x="517" y="377"/>
                </a:cubicBezTo>
                <a:cubicBezTo>
                  <a:pt x="504" y="377"/>
                  <a:pt x="494" y="369"/>
                  <a:pt x="494" y="356"/>
                </a:cubicBezTo>
                <a:cubicBezTo>
                  <a:pt x="494" y="343"/>
                  <a:pt x="504" y="335"/>
                  <a:pt x="517" y="335"/>
                </a:cubicBezTo>
                <a:cubicBezTo>
                  <a:pt x="530" y="335"/>
                  <a:pt x="540" y="343"/>
                  <a:pt x="540" y="356"/>
                </a:cubicBezTo>
                <a:close/>
                <a:moveTo>
                  <a:pt x="625" y="312"/>
                </a:moveTo>
                <a:cubicBezTo>
                  <a:pt x="625" y="296"/>
                  <a:pt x="614" y="283"/>
                  <a:pt x="595" y="283"/>
                </a:cubicBezTo>
                <a:cubicBezTo>
                  <a:pt x="576" y="283"/>
                  <a:pt x="566" y="296"/>
                  <a:pt x="566" y="312"/>
                </a:cubicBezTo>
                <a:lnTo>
                  <a:pt x="566" y="315"/>
                </a:lnTo>
                <a:lnTo>
                  <a:pt x="576" y="315"/>
                </a:lnTo>
                <a:lnTo>
                  <a:pt x="576" y="312"/>
                </a:lnTo>
                <a:cubicBezTo>
                  <a:pt x="576" y="300"/>
                  <a:pt x="583" y="291"/>
                  <a:pt x="595" y="291"/>
                </a:cubicBezTo>
                <a:cubicBezTo>
                  <a:pt x="608" y="291"/>
                  <a:pt x="615" y="300"/>
                  <a:pt x="615" y="312"/>
                </a:cubicBezTo>
                <a:cubicBezTo>
                  <a:pt x="615" y="318"/>
                  <a:pt x="613" y="324"/>
                  <a:pt x="607" y="330"/>
                </a:cubicBezTo>
                <a:lnTo>
                  <a:pt x="567" y="376"/>
                </a:lnTo>
                <a:lnTo>
                  <a:pt x="567" y="383"/>
                </a:lnTo>
                <a:lnTo>
                  <a:pt x="626" y="383"/>
                </a:lnTo>
                <a:lnTo>
                  <a:pt x="626" y="375"/>
                </a:lnTo>
                <a:lnTo>
                  <a:pt x="580" y="375"/>
                </a:lnTo>
                <a:lnTo>
                  <a:pt x="615" y="335"/>
                </a:lnTo>
                <a:cubicBezTo>
                  <a:pt x="623" y="327"/>
                  <a:pt x="625" y="321"/>
                  <a:pt x="625" y="312"/>
                </a:cubicBezTo>
                <a:close/>
                <a:moveTo>
                  <a:pt x="667" y="334"/>
                </a:moveTo>
                <a:cubicBezTo>
                  <a:pt x="667" y="280"/>
                  <a:pt x="658" y="270"/>
                  <a:pt x="638" y="270"/>
                </a:cubicBezTo>
                <a:lnTo>
                  <a:pt x="638" y="279"/>
                </a:lnTo>
                <a:cubicBezTo>
                  <a:pt x="652" y="279"/>
                  <a:pt x="658" y="286"/>
                  <a:pt x="658" y="334"/>
                </a:cubicBezTo>
                <a:cubicBezTo>
                  <a:pt x="658" y="382"/>
                  <a:pt x="652" y="390"/>
                  <a:pt x="638" y="390"/>
                </a:cubicBezTo>
                <a:lnTo>
                  <a:pt x="638" y="398"/>
                </a:lnTo>
                <a:cubicBezTo>
                  <a:pt x="658" y="398"/>
                  <a:pt x="667" y="388"/>
                  <a:pt x="667" y="334"/>
                </a:cubicBezTo>
                <a:close/>
                <a:moveTo>
                  <a:pt x="785" y="312"/>
                </a:moveTo>
                <a:cubicBezTo>
                  <a:pt x="785" y="296"/>
                  <a:pt x="775" y="283"/>
                  <a:pt x="755" y="283"/>
                </a:cubicBezTo>
                <a:cubicBezTo>
                  <a:pt x="736" y="283"/>
                  <a:pt x="726" y="296"/>
                  <a:pt x="726" y="312"/>
                </a:cubicBezTo>
                <a:lnTo>
                  <a:pt x="726" y="315"/>
                </a:lnTo>
                <a:lnTo>
                  <a:pt x="736" y="315"/>
                </a:lnTo>
                <a:lnTo>
                  <a:pt x="736" y="312"/>
                </a:lnTo>
                <a:cubicBezTo>
                  <a:pt x="736" y="300"/>
                  <a:pt x="743" y="291"/>
                  <a:pt x="755" y="291"/>
                </a:cubicBezTo>
                <a:cubicBezTo>
                  <a:pt x="768" y="291"/>
                  <a:pt x="775" y="300"/>
                  <a:pt x="775" y="312"/>
                </a:cubicBezTo>
                <a:cubicBezTo>
                  <a:pt x="775" y="318"/>
                  <a:pt x="773" y="324"/>
                  <a:pt x="767" y="330"/>
                </a:cubicBezTo>
                <a:lnTo>
                  <a:pt x="728" y="376"/>
                </a:lnTo>
                <a:lnTo>
                  <a:pt x="728" y="383"/>
                </a:lnTo>
                <a:lnTo>
                  <a:pt x="786" y="383"/>
                </a:lnTo>
                <a:lnTo>
                  <a:pt x="786" y="375"/>
                </a:lnTo>
                <a:lnTo>
                  <a:pt x="740" y="375"/>
                </a:lnTo>
                <a:lnTo>
                  <a:pt x="775" y="335"/>
                </a:lnTo>
                <a:cubicBezTo>
                  <a:pt x="783" y="327"/>
                  <a:pt x="785" y="321"/>
                  <a:pt x="785" y="312"/>
                </a:cubicBezTo>
                <a:close/>
                <a:moveTo>
                  <a:pt x="846" y="383"/>
                </a:moveTo>
                <a:lnTo>
                  <a:pt x="846" y="284"/>
                </a:lnTo>
                <a:lnTo>
                  <a:pt x="838" y="284"/>
                </a:lnTo>
                <a:lnTo>
                  <a:pt x="812" y="296"/>
                </a:lnTo>
                <a:lnTo>
                  <a:pt x="812" y="306"/>
                </a:lnTo>
                <a:lnTo>
                  <a:pt x="837" y="295"/>
                </a:lnTo>
                <a:lnTo>
                  <a:pt x="837" y="383"/>
                </a:lnTo>
                <a:lnTo>
                  <a:pt x="846" y="383"/>
                </a:lnTo>
                <a:close/>
                <a:moveTo>
                  <a:pt x="881" y="341"/>
                </a:moveTo>
                <a:lnTo>
                  <a:pt x="922" y="341"/>
                </a:lnTo>
                <a:lnTo>
                  <a:pt x="922" y="333"/>
                </a:lnTo>
                <a:lnTo>
                  <a:pt x="881" y="333"/>
                </a:lnTo>
                <a:lnTo>
                  <a:pt x="881" y="341"/>
                </a:lnTo>
                <a:close/>
                <a:moveTo>
                  <a:pt x="970" y="327"/>
                </a:moveTo>
                <a:cubicBezTo>
                  <a:pt x="983" y="327"/>
                  <a:pt x="990" y="336"/>
                  <a:pt x="990" y="352"/>
                </a:cubicBezTo>
                <a:cubicBezTo>
                  <a:pt x="990" y="368"/>
                  <a:pt x="983" y="377"/>
                  <a:pt x="970" y="377"/>
                </a:cubicBezTo>
                <a:cubicBezTo>
                  <a:pt x="958" y="377"/>
                  <a:pt x="951" y="370"/>
                  <a:pt x="949" y="357"/>
                </a:cubicBezTo>
                <a:lnTo>
                  <a:pt x="940" y="357"/>
                </a:lnTo>
                <a:cubicBezTo>
                  <a:pt x="941" y="374"/>
                  <a:pt x="952" y="385"/>
                  <a:pt x="970" y="385"/>
                </a:cubicBezTo>
                <a:cubicBezTo>
                  <a:pt x="988" y="385"/>
                  <a:pt x="1000" y="373"/>
                  <a:pt x="1000" y="352"/>
                </a:cubicBezTo>
                <a:cubicBezTo>
                  <a:pt x="1000" y="331"/>
                  <a:pt x="988" y="319"/>
                  <a:pt x="971" y="319"/>
                </a:cubicBezTo>
                <a:cubicBezTo>
                  <a:pt x="963" y="319"/>
                  <a:pt x="956" y="323"/>
                  <a:pt x="953" y="328"/>
                </a:cubicBezTo>
                <a:lnTo>
                  <a:pt x="955" y="293"/>
                </a:lnTo>
                <a:lnTo>
                  <a:pt x="994" y="293"/>
                </a:lnTo>
                <a:lnTo>
                  <a:pt x="994" y="284"/>
                </a:lnTo>
                <a:lnTo>
                  <a:pt x="946" y="284"/>
                </a:lnTo>
                <a:lnTo>
                  <a:pt x="943" y="339"/>
                </a:lnTo>
                <a:lnTo>
                  <a:pt x="953" y="339"/>
                </a:lnTo>
                <a:cubicBezTo>
                  <a:pt x="956" y="331"/>
                  <a:pt x="962" y="327"/>
                  <a:pt x="970" y="327"/>
                </a:cubicBezTo>
                <a:close/>
                <a:moveTo>
                  <a:pt x="1077" y="312"/>
                </a:moveTo>
                <a:cubicBezTo>
                  <a:pt x="1077" y="296"/>
                  <a:pt x="1067" y="283"/>
                  <a:pt x="1048" y="283"/>
                </a:cubicBezTo>
                <a:cubicBezTo>
                  <a:pt x="1029" y="283"/>
                  <a:pt x="1018" y="296"/>
                  <a:pt x="1018" y="312"/>
                </a:cubicBezTo>
                <a:lnTo>
                  <a:pt x="1018" y="315"/>
                </a:lnTo>
                <a:lnTo>
                  <a:pt x="1028" y="315"/>
                </a:lnTo>
                <a:lnTo>
                  <a:pt x="1028" y="312"/>
                </a:lnTo>
                <a:cubicBezTo>
                  <a:pt x="1028" y="300"/>
                  <a:pt x="1035" y="291"/>
                  <a:pt x="1048" y="291"/>
                </a:cubicBezTo>
                <a:cubicBezTo>
                  <a:pt x="1060" y="291"/>
                  <a:pt x="1067" y="300"/>
                  <a:pt x="1067" y="312"/>
                </a:cubicBezTo>
                <a:cubicBezTo>
                  <a:pt x="1067" y="318"/>
                  <a:pt x="1065" y="324"/>
                  <a:pt x="1060" y="330"/>
                </a:cubicBezTo>
                <a:lnTo>
                  <a:pt x="1020" y="376"/>
                </a:lnTo>
                <a:lnTo>
                  <a:pt x="1020" y="383"/>
                </a:lnTo>
                <a:lnTo>
                  <a:pt x="1078" y="383"/>
                </a:lnTo>
                <a:lnTo>
                  <a:pt x="1078" y="375"/>
                </a:lnTo>
                <a:lnTo>
                  <a:pt x="1032" y="375"/>
                </a:lnTo>
                <a:lnTo>
                  <a:pt x="1067" y="335"/>
                </a:lnTo>
                <a:cubicBezTo>
                  <a:pt x="1075" y="327"/>
                  <a:pt x="1077" y="321"/>
                  <a:pt x="1077" y="312"/>
                </a:cubicBezTo>
                <a:close/>
                <a:moveTo>
                  <a:pt x="1095" y="341"/>
                </a:moveTo>
                <a:lnTo>
                  <a:pt x="1136" y="341"/>
                </a:lnTo>
                <a:lnTo>
                  <a:pt x="1136" y="333"/>
                </a:lnTo>
                <a:lnTo>
                  <a:pt x="1095" y="333"/>
                </a:lnTo>
                <a:lnTo>
                  <a:pt x="1095" y="341"/>
                </a:lnTo>
                <a:close/>
                <a:moveTo>
                  <a:pt x="1183" y="385"/>
                </a:moveTo>
                <a:cubicBezTo>
                  <a:pt x="1202" y="385"/>
                  <a:pt x="1215" y="374"/>
                  <a:pt x="1215" y="356"/>
                </a:cubicBezTo>
                <a:cubicBezTo>
                  <a:pt x="1215" y="343"/>
                  <a:pt x="1208" y="334"/>
                  <a:pt x="1196" y="331"/>
                </a:cubicBezTo>
                <a:cubicBezTo>
                  <a:pt x="1206" y="328"/>
                  <a:pt x="1212" y="319"/>
                  <a:pt x="1212" y="308"/>
                </a:cubicBezTo>
                <a:cubicBezTo>
                  <a:pt x="1212" y="293"/>
                  <a:pt x="1201" y="283"/>
                  <a:pt x="1183" y="283"/>
                </a:cubicBezTo>
                <a:cubicBezTo>
                  <a:pt x="1165" y="283"/>
                  <a:pt x="1153" y="293"/>
                  <a:pt x="1153" y="308"/>
                </a:cubicBezTo>
                <a:cubicBezTo>
                  <a:pt x="1153" y="319"/>
                  <a:pt x="1160" y="328"/>
                  <a:pt x="1170" y="331"/>
                </a:cubicBezTo>
                <a:cubicBezTo>
                  <a:pt x="1158" y="334"/>
                  <a:pt x="1150" y="343"/>
                  <a:pt x="1150" y="356"/>
                </a:cubicBezTo>
                <a:cubicBezTo>
                  <a:pt x="1150" y="374"/>
                  <a:pt x="1164" y="385"/>
                  <a:pt x="1183" y="385"/>
                </a:cubicBezTo>
                <a:close/>
                <a:moveTo>
                  <a:pt x="1183" y="327"/>
                </a:moveTo>
                <a:cubicBezTo>
                  <a:pt x="1171" y="327"/>
                  <a:pt x="1163" y="320"/>
                  <a:pt x="1163" y="309"/>
                </a:cubicBezTo>
                <a:cubicBezTo>
                  <a:pt x="1163" y="298"/>
                  <a:pt x="1171" y="291"/>
                  <a:pt x="1183" y="291"/>
                </a:cubicBezTo>
                <a:cubicBezTo>
                  <a:pt x="1194" y="291"/>
                  <a:pt x="1203" y="298"/>
                  <a:pt x="1203" y="309"/>
                </a:cubicBezTo>
                <a:cubicBezTo>
                  <a:pt x="1203" y="320"/>
                  <a:pt x="1194" y="327"/>
                  <a:pt x="1183" y="327"/>
                </a:cubicBezTo>
                <a:close/>
                <a:moveTo>
                  <a:pt x="1205" y="356"/>
                </a:moveTo>
                <a:cubicBezTo>
                  <a:pt x="1205" y="369"/>
                  <a:pt x="1196" y="377"/>
                  <a:pt x="1183" y="377"/>
                </a:cubicBezTo>
                <a:cubicBezTo>
                  <a:pt x="1170" y="377"/>
                  <a:pt x="1160" y="369"/>
                  <a:pt x="1160" y="356"/>
                </a:cubicBezTo>
                <a:cubicBezTo>
                  <a:pt x="1160" y="343"/>
                  <a:pt x="1170" y="335"/>
                  <a:pt x="1183" y="335"/>
                </a:cubicBezTo>
                <a:cubicBezTo>
                  <a:pt x="1196" y="335"/>
                  <a:pt x="1205" y="343"/>
                  <a:pt x="1205" y="356"/>
                </a:cubicBezTo>
                <a:close/>
                <a:moveTo>
                  <a:pt x="1293" y="334"/>
                </a:moveTo>
                <a:cubicBezTo>
                  <a:pt x="1293" y="311"/>
                  <a:pt x="1290" y="300"/>
                  <a:pt x="1283" y="292"/>
                </a:cubicBezTo>
                <a:cubicBezTo>
                  <a:pt x="1278" y="286"/>
                  <a:pt x="1271" y="283"/>
                  <a:pt x="1261" y="283"/>
                </a:cubicBezTo>
                <a:cubicBezTo>
                  <a:pt x="1251" y="283"/>
                  <a:pt x="1244" y="286"/>
                  <a:pt x="1239" y="292"/>
                </a:cubicBezTo>
                <a:cubicBezTo>
                  <a:pt x="1233" y="300"/>
                  <a:pt x="1229" y="311"/>
                  <a:pt x="1229" y="334"/>
                </a:cubicBezTo>
                <a:cubicBezTo>
                  <a:pt x="1229" y="356"/>
                  <a:pt x="1233" y="368"/>
                  <a:pt x="1239" y="376"/>
                </a:cubicBezTo>
                <a:cubicBezTo>
                  <a:pt x="1244" y="382"/>
                  <a:pt x="1251" y="385"/>
                  <a:pt x="1261" y="385"/>
                </a:cubicBezTo>
                <a:cubicBezTo>
                  <a:pt x="1271" y="385"/>
                  <a:pt x="1278" y="382"/>
                  <a:pt x="1283" y="376"/>
                </a:cubicBezTo>
                <a:cubicBezTo>
                  <a:pt x="1290" y="368"/>
                  <a:pt x="1293" y="356"/>
                  <a:pt x="1293" y="334"/>
                </a:cubicBezTo>
                <a:close/>
                <a:moveTo>
                  <a:pt x="1283" y="334"/>
                </a:moveTo>
                <a:cubicBezTo>
                  <a:pt x="1283" y="354"/>
                  <a:pt x="1281" y="364"/>
                  <a:pt x="1277" y="369"/>
                </a:cubicBezTo>
                <a:cubicBezTo>
                  <a:pt x="1273" y="374"/>
                  <a:pt x="1268" y="377"/>
                  <a:pt x="1261" y="377"/>
                </a:cubicBezTo>
                <a:cubicBezTo>
                  <a:pt x="1254" y="377"/>
                  <a:pt x="1249" y="374"/>
                  <a:pt x="1246" y="369"/>
                </a:cubicBezTo>
                <a:cubicBezTo>
                  <a:pt x="1241" y="364"/>
                  <a:pt x="1239" y="354"/>
                  <a:pt x="1239" y="334"/>
                </a:cubicBezTo>
                <a:cubicBezTo>
                  <a:pt x="1239" y="314"/>
                  <a:pt x="1241" y="304"/>
                  <a:pt x="1246" y="298"/>
                </a:cubicBezTo>
                <a:cubicBezTo>
                  <a:pt x="1249" y="294"/>
                  <a:pt x="1254" y="291"/>
                  <a:pt x="1261" y="291"/>
                </a:cubicBezTo>
                <a:cubicBezTo>
                  <a:pt x="1268" y="291"/>
                  <a:pt x="1273" y="294"/>
                  <a:pt x="1277" y="298"/>
                </a:cubicBezTo>
                <a:cubicBezTo>
                  <a:pt x="1281" y="304"/>
                  <a:pt x="1283" y="314"/>
                  <a:pt x="1283" y="334"/>
                </a:cubicBezTo>
                <a:close/>
                <a:moveTo>
                  <a:pt x="204" y="505"/>
                </a:moveTo>
                <a:cubicBezTo>
                  <a:pt x="204" y="513"/>
                  <a:pt x="198" y="519"/>
                  <a:pt x="185" y="519"/>
                </a:cubicBezTo>
                <a:cubicBezTo>
                  <a:pt x="171" y="519"/>
                  <a:pt x="165" y="513"/>
                  <a:pt x="165" y="505"/>
                </a:cubicBezTo>
                <a:cubicBezTo>
                  <a:pt x="165" y="496"/>
                  <a:pt x="171" y="490"/>
                  <a:pt x="185" y="490"/>
                </a:cubicBezTo>
                <a:cubicBezTo>
                  <a:pt x="198" y="490"/>
                  <a:pt x="204" y="496"/>
                  <a:pt x="204" y="505"/>
                </a:cubicBezTo>
                <a:close/>
                <a:moveTo>
                  <a:pt x="204" y="518"/>
                </a:moveTo>
                <a:cubicBezTo>
                  <a:pt x="205" y="521"/>
                  <a:pt x="205" y="523"/>
                  <a:pt x="206" y="525"/>
                </a:cubicBezTo>
                <a:lnTo>
                  <a:pt x="216" y="525"/>
                </a:lnTo>
                <a:cubicBezTo>
                  <a:pt x="215" y="523"/>
                  <a:pt x="214" y="519"/>
                  <a:pt x="214" y="516"/>
                </a:cubicBezTo>
                <a:lnTo>
                  <a:pt x="214" y="479"/>
                </a:lnTo>
                <a:cubicBezTo>
                  <a:pt x="214" y="463"/>
                  <a:pt x="204" y="453"/>
                  <a:pt x="186" y="453"/>
                </a:cubicBezTo>
                <a:cubicBezTo>
                  <a:pt x="169" y="453"/>
                  <a:pt x="159" y="462"/>
                  <a:pt x="158" y="475"/>
                </a:cubicBezTo>
                <a:lnTo>
                  <a:pt x="168" y="475"/>
                </a:lnTo>
                <a:cubicBezTo>
                  <a:pt x="169" y="467"/>
                  <a:pt x="174" y="461"/>
                  <a:pt x="186" y="461"/>
                </a:cubicBezTo>
                <a:cubicBezTo>
                  <a:pt x="198" y="461"/>
                  <a:pt x="204" y="468"/>
                  <a:pt x="204" y="479"/>
                </a:cubicBezTo>
                <a:lnTo>
                  <a:pt x="204" y="491"/>
                </a:lnTo>
                <a:cubicBezTo>
                  <a:pt x="201" y="485"/>
                  <a:pt x="194" y="482"/>
                  <a:pt x="183" y="482"/>
                </a:cubicBezTo>
                <a:cubicBezTo>
                  <a:pt x="166" y="482"/>
                  <a:pt x="155" y="491"/>
                  <a:pt x="155" y="505"/>
                </a:cubicBezTo>
                <a:cubicBezTo>
                  <a:pt x="155" y="519"/>
                  <a:pt x="166" y="527"/>
                  <a:pt x="183" y="527"/>
                </a:cubicBezTo>
                <a:cubicBezTo>
                  <a:pt x="194" y="527"/>
                  <a:pt x="201" y="524"/>
                  <a:pt x="204" y="518"/>
                </a:cubicBezTo>
                <a:close/>
                <a:moveTo>
                  <a:pt x="262" y="461"/>
                </a:moveTo>
                <a:cubicBezTo>
                  <a:pt x="264" y="461"/>
                  <a:pt x="266" y="461"/>
                  <a:pt x="267" y="461"/>
                </a:cubicBezTo>
                <a:lnTo>
                  <a:pt x="267" y="454"/>
                </a:lnTo>
                <a:cubicBezTo>
                  <a:pt x="266" y="453"/>
                  <a:pt x="264" y="453"/>
                  <a:pt x="262" y="453"/>
                </a:cubicBezTo>
                <a:cubicBezTo>
                  <a:pt x="251" y="453"/>
                  <a:pt x="244" y="459"/>
                  <a:pt x="241" y="468"/>
                </a:cubicBezTo>
                <a:lnTo>
                  <a:pt x="241" y="455"/>
                </a:lnTo>
                <a:lnTo>
                  <a:pt x="232" y="455"/>
                </a:lnTo>
                <a:lnTo>
                  <a:pt x="232" y="525"/>
                </a:lnTo>
                <a:lnTo>
                  <a:pt x="241" y="525"/>
                </a:lnTo>
                <a:lnTo>
                  <a:pt x="241" y="489"/>
                </a:lnTo>
                <a:cubicBezTo>
                  <a:pt x="241" y="470"/>
                  <a:pt x="249" y="461"/>
                  <a:pt x="262" y="461"/>
                </a:cubicBezTo>
                <a:close/>
                <a:moveTo>
                  <a:pt x="336" y="482"/>
                </a:moveTo>
                <a:cubicBezTo>
                  <a:pt x="336" y="464"/>
                  <a:pt x="328" y="453"/>
                  <a:pt x="312" y="453"/>
                </a:cubicBezTo>
                <a:cubicBezTo>
                  <a:pt x="299" y="453"/>
                  <a:pt x="292" y="459"/>
                  <a:pt x="288" y="467"/>
                </a:cubicBezTo>
                <a:lnTo>
                  <a:pt x="288" y="426"/>
                </a:lnTo>
                <a:lnTo>
                  <a:pt x="279" y="426"/>
                </a:lnTo>
                <a:lnTo>
                  <a:pt x="279" y="525"/>
                </a:lnTo>
                <a:lnTo>
                  <a:pt x="288" y="525"/>
                </a:lnTo>
                <a:lnTo>
                  <a:pt x="288" y="489"/>
                </a:lnTo>
                <a:cubicBezTo>
                  <a:pt x="288" y="471"/>
                  <a:pt x="297" y="461"/>
                  <a:pt x="309" y="461"/>
                </a:cubicBezTo>
                <a:cubicBezTo>
                  <a:pt x="321" y="461"/>
                  <a:pt x="327" y="468"/>
                  <a:pt x="327" y="484"/>
                </a:cubicBezTo>
                <a:lnTo>
                  <a:pt x="327" y="525"/>
                </a:lnTo>
                <a:lnTo>
                  <a:pt x="336" y="525"/>
                </a:lnTo>
                <a:lnTo>
                  <a:pt x="336" y="482"/>
                </a:lnTo>
                <a:close/>
                <a:moveTo>
                  <a:pt x="412" y="490"/>
                </a:moveTo>
                <a:cubicBezTo>
                  <a:pt x="412" y="467"/>
                  <a:pt x="403" y="453"/>
                  <a:pt x="382" y="453"/>
                </a:cubicBezTo>
                <a:cubicBezTo>
                  <a:pt x="362" y="453"/>
                  <a:pt x="352" y="467"/>
                  <a:pt x="352" y="490"/>
                </a:cubicBezTo>
                <a:cubicBezTo>
                  <a:pt x="352" y="513"/>
                  <a:pt x="362" y="527"/>
                  <a:pt x="382" y="527"/>
                </a:cubicBezTo>
                <a:cubicBezTo>
                  <a:pt x="403" y="527"/>
                  <a:pt x="412" y="513"/>
                  <a:pt x="412" y="490"/>
                </a:cubicBezTo>
                <a:close/>
                <a:moveTo>
                  <a:pt x="361" y="490"/>
                </a:moveTo>
                <a:cubicBezTo>
                  <a:pt x="361" y="472"/>
                  <a:pt x="367" y="461"/>
                  <a:pt x="382" y="461"/>
                </a:cubicBezTo>
                <a:cubicBezTo>
                  <a:pt x="397" y="461"/>
                  <a:pt x="403" y="472"/>
                  <a:pt x="403" y="490"/>
                </a:cubicBezTo>
                <a:cubicBezTo>
                  <a:pt x="403" y="508"/>
                  <a:pt x="397" y="519"/>
                  <a:pt x="382" y="519"/>
                </a:cubicBezTo>
                <a:cubicBezTo>
                  <a:pt x="367" y="519"/>
                  <a:pt x="361" y="508"/>
                  <a:pt x="361" y="490"/>
                </a:cubicBezTo>
                <a:close/>
                <a:moveTo>
                  <a:pt x="438" y="426"/>
                </a:moveTo>
                <a:lnTo>
                  <a:pt x="428" y="426"/>
                </a:lnTo>
                <a:lnTo>
                  <a:pt x="428" y="525"/>
                </a:lnTo>
                <a:lnTo>
                  <a:pt x="438" y="525"/>
                </a:lnTo>
                <a:lnTo>
                  <a:pt x="438" y="514"/>
                </a:lnTo>
                <a:cubicBezTo>
                  <a:pt x="441" y="522"/>
                  <a:pt x="448" y="527"/>
                  <a:pt x="459" y="527"/>
                </a:cubicBezTo>
                <a:cubicBezTo>
                  <a:pt x="478" y="527"/>
                  <a:pt x="489" y="514"/>
                  <a:pt x="489" y="490"/>
                </a:cubicBezTo>
                <a:cubicBezTo>
                  <a:pt x="489" y="466"/>
                  <a:pt x="478" y="453"/>
                  <a:pt x="459" y="453"/>
                </a:cubicBezTo>
                <a:cubicBezTo>
                  <a:pt x="448" y="453"/>
                  <a:pt x="441" y="458"/>
                  <a:pt x="438" y="466"/>
                </a:cubicBezTo>
                <a:lnTo>
                  <a:pt x="438" y="426"/>
                </a:lnTo>
                <a:close/>
                <a:moveTo>
                  <a:pt x="438" y="490"/>
                </a:moveTo>
                <a:cubicBezTo>
                  <a:pt x="438" y="472"/>
                  <a:pt x="443" y="461"/>
                  <a:pt x="458" y="461"/>
                </a:cubicBezTo>
                <a:cubicBezTo>
                  <a:pt x="473" y="461"/>
                  <a:pt x="479" y="472"/>
                  <a:pt x="479" y="490"/>
                </a:cubicBezTo>
                <a:cubicBezTo>
                  <a:pt x="479" y="508"/>
                  <a:pt x="473" y="519"/>
                  <a:pt x="458" y="519"/>
                </a:cubicBezTo>
                <a:cubicBezTo>
                  <a:pt x="443" y="519"/>
                  <a:pt x="438" y="508"/>
                  <a:pt x="438" y="490"/>
                </a:cubicBezTo>
                <a:close/>
                <a:moveTo>
                  <a:pt x="534" y="461"/>
                </a:moveTo>
                <a:cubicBezTo>
                  <a:pt x="536" y="461"/>
                  <a:pt x="538" y="461"/>
                  <a:pt x="540" y="461"/>
                </a:cubicBezTo>
                <a:lnTo>
                  <a:pt x="540" y="454"/>
                </a:lnTo>
                <a:cubicBezTo>
                  <a:pt x="538" y="453"/>
                  <a:pt x="536" y="453"/>
                  <a:pt x="535" y="453"/>
                </a:cubicBezTo>
                <a:cubicBezTo>
                  <a:pt x="523" y="453"/>
                  <a:pt x="517" y="459"/>
                  <a:pt x="514" y="468"/>
                </a:cubicBezTo>
                <a:lnTo>
                  <a:pt x="514" y="455"/>
                </a:lnTo>
                <a:lnTo>
                  <a:pt x="504" y="455"/>
                </a:lnTo>
                <a:lnTo>
                  <a:pt x="504" y="525"/>
                </a:lnTo>
                <a:lnTo>
                  <a:pt x="514" y="525"/>
                </a:lnTo>
                <a:lnTo>
                  <a:pt x="514" y="489"/>
                </a:lnTo>
                <a:cubicBezTo>
                  <a:pt x="514" y="470"/>
                  <a:pt x="522" y="461"/>
                  <a:pt x="534" y="461"/>
                </a:cubicBezTo>
                <a:close/>
                <a:moveTo>
                  <a:pt x="607" y="459"/>
                </a:moveTo>
                <a:cubicBezTo>
                  <a:pt x="591" y="459"/>
                  <a:pt x="581" y="471"/>
                  <a:pt x="581" y="492"/>
                </a:cubicBezTo>
                <a:cubicBezTo>
                  <a:pt x="581" y="511"/>
                  <a:pt x="590" y="524"/>
                  <a:pt x="609" y="524"/>
                </a:cubicBezTo>
                <a:cubicBezTo>
                  <a:pt x="627" y="524"/>
                  <a:pt x="637" y="512"/>
                  <a:pt x="637" y="490"/>
                </a:cubicBezTo>
                <a:lnTo>
                  <a:pt x="637" y="488"/>
                </a:lnTo>
                <a:cubicBezTo>
                  <a:pt x="637" y="442"/>
                  <a:pt x="625" y="425"/>
                  <a:pt x="595" y="425"/>
                </a:cubicBezTo>
                <a:cubicBezTo>
                  <a:pt x="565" y="425"/>
                  <a:pt x="553" y="442"/>
                  <a:pt x="553" y="488"/>
                </a:cubicBezTo>
                <a:cubicBezTo>
                  <a:pt x="553" y="540"/>
                  <a:pt x="568" y="552"/>
                  <a:pt x="595" y="552"/>
                </a:cubicBezTo>
                <a:cubicBezTo>
                  <a:pt x="602" y="552"/>
                  <a:pt x="609" y="550"/>
                  <a:pt x="615" y="547"/>
                </a:cubicBezTo>
                <a:lnTo>
                  <a:pt x="612" y="540"/>
                </a:lnTo>
                <a:cubicBezTo>
                  <a:pt x="608" y="543"/>
                  <a:pt x="601" y="544"/>
                  <a:pt x="595" y="544"/>
                </a:cubicBezTo>
                <a:cubicBezTo>
                  <a:pt x="574" y="544"/>
                  <a:pt x="562" y="536"/>
                  <a:pt x="562" y="488"/>
                </a:cubicBezTo>
                <a:cubicBezTo>
                  <a:pt x="562" y="445"/>
                  <a:pt x="570" y="432"/>
                  <a:pt x="595" y="432"/>
                </a:cubicBezTo>
                <a:cubicBezTo>
                  <a:pt x="617" y="432"/>
                  <a:pt x="626" y="443"/>
                  <a:pt x="628" y="470"/>
                </a:cubicBezTo>
                <a:cubicBezTo>
                  <a:pt x="625" y="463"/>
                  <a:pt x="618" y="459"/>
                  <a:pt x="607" y="459"/>
                </a:cubicBezTo>
                <a:close/>
                <a:moveTo>
                  <a:pt x="609" y="516"/>
                </a:moveTo>
                <a:cubicBezTo>
                  <a:pt x="596" y="516"/>
                  <a:pt x="590" y="508"/>
                  <a:pt x="590" y="492"/>
                </a:cubicBezTo>
                <a:cubicBezTo>
                  <a:pt x="590" y="475"/>
                  <a:pt x="596" y="467"/>
                  <a:pt x="609" y="467"/>
                </a:cubicBezTo>
                <a:cubicBezTo>
                  <a:pt x="622" y="467"/>
                  <a:pt x="628" y="475"/>
                  <a:pt x="628" y="492"/>
                </a:cubicBezTo>
                <a:cubicBezTo>
                  <a:pt x="628" y="508"/>
                  <a:pt x="622" y="516"/>
                  <a:pt x="609" y="516"/>
                </a:cubicBezTo>
                <a:close/>
                <a:moveTo>
                  <a:pt x="705" y="466"/>
                </a:moveTo>
                <a:cubicBezTo>
                  <a:pt x="702" y="458"/>
                  <a:pt x="695" y="453"/>
                  <a:pt x="684" y="453"/>
                </a:cubicBezTo>
                <a:cubicBezTo>
                  <a:pt x="665" y="453"/>
                  <a:pt x="654" y="466"/>
                  <a:pt x="654" y="490"/>
                </a:cubicBezTo>
                <a:cubicBezTo>
                  <a:pt x="654" y="514"/>
                  <a:pt x="665" y="527"/>
                  <a:pt x="684" y="527"/>
                </a:cubicBezTo>
                <a:cubicBezTo>
                  <a:pt x="695" y="527"/>
                  <a:pt x="702" y="522"/>
                  <a:pt x="705" y="514"/>
                </a:cubicBezTo>
                <a:lnTo>
                  <a:pt x="705" y="525"/>
                </a:lnTo>
                <a:lnTo>
                  <a:pt x="715" y="525"/>
                </a:lnTo>
                <a:lnTo>
                  <a:pt x="715" y="426"/>
                </a:lnTo>
                <a:lnTo>
                  <a:pt x="705" y="426"/>
                </a:lnTo>
                <a:lnTo>
                  <a:pt x="705" y="466"/>
                </a:lnTo>
                <a:close/>
                <a:moveTo>
                  <a:pt x="705" y="490"/>
                </a:moveTo>
                <a:cubicBezTo>
                  <a:pt x="705" y="508"/>
                  <a:pt x="700" y="519"/>
                  <a:pt x="685" y="519"/>
                </a:cubicBezTo>
                <a:cubicBezTo>
                  <a:pt x="670" y="519"/>
                  <a:pt x="664" y="508"/>
                  <a:pt x="664" y="490"/>
                </a:cubicBezTo>
                <a:cubicBezTo>
                  <a:pt x="664" y="472"/>
                  <a:pt x="670" y="461"/>
                  <a:pt x="685" y="461"/>
                </a:cubicBezTo>
                <a:cubicBezTo>
                  <a:pt x="700" y="461"/>
                  <a:pt x="705" y="472"/>
                  <a:pt x="705" y="490"/>
                </a:cubicBezTo>
                <a:close/>
                <a:moveTo>
                  <a:pt x="765" y="525"/>
                </a:moveTo>
                <a:lnTo>
                  <a:pt x="792" y="455"/>
                </a:lnTo>
                <a:lnTo>
                  <a:pt x="782" y="455"/>
                </a:lnTo>
                <a:lnTo>
                  <a:pt x="759" y="515"/>
                </a:lnTo>
                <a:lnTo>
                  <a:pt x="737" y="455"/>
                </a:lnTo>
                <a:lnTo>
                  <a:pt x="727" y="455"/>
                </a:lnTo>
                <a:lnTo>
                  <a:pt x="754" y="525"/>
                </a:lnTo>
                <a:lnTo>
                  <a:pt x="765" y="525"/>
                </a:lnTo>
                <a:close/>
                <a:moveTo>
                  <a:pt x="814" y="525"/>
                </a:moveTo>
                <a:lnTo>
                  <a:pt x="814" y="455"/>
                </a:lnTo>
                <a:lnTo>
                  <a:pt x="805" y="455"/>
                </a:lnTo>
                <a:lnTo>
                  <a:pt x="805" y="525"/>
                </a:lnTo>
                <a:lnTo>
                  <a:pt x="814" y="525"/>
                </a:lnTo>
                <a:close/>
                <a:moveTo>
                  <a:pt x="814" y="440"/>
                </a:moveTo>
                <a:lnTo>
                  <a:pt x="814" y="426"/>
                </a:lnTo>
                <a:lnTo>
                  <a:pt x="805" y="426"/>
                </a:lnTo>
                <a:lnTo>
                  <a:pt x="805" y="440"/>
                </a:lnTo>
                <a:lnTo>
                  <a:pt x="814" y="440"/>
                </a:lnTo>
                <a:close/>
                <a:moveTo>
                  <a:pt x="891" y="482"/>
                </a:moveTo>
                <a:cubicBezTo>
                  <a:pt x="891" y="464"/>
                  <a:pt x="882" y="453"/>
                  <a:pt x="866" y="453"/>
                </a:cubicBezTo>
                <a:cubicBezTo>
                  <a:pt x="854" y="453"/>
                  <a:pt x="846" y="459"/>
                  <a:pt x="843" y="467"/>
                </a:cubicBezTo>
                <a:lnTo>
                  <a:pt x="843" y="455"/>
                </a:lnTo>
                <a:lnTo>
                  <a:pt x="834" y="455"/>
                </a:lnTo>
                <a:lnTo>
                  <a:pt x="834" y="525"/>
                </a:lnTo>
                <a:lnTo>
                  <a:pt x="843" y="525"/>
                </a:lnTo>
                <a:lnTo>
                  <a:pt x="843" y="489"/>
                </a:lnTo>
                <a:cubicBezTo>
                  <a:pt x="843" y="471"/>
                  <a:pt x="852" y="461"/>
                  <a:pt x="864" y="461"/>
                </a:cubicBezTo>
                <a:cubicBezTo>
                  <a:pt x="876" y="461"/>
                  <a:pt x="882" y="468"/>
                  <a:pt x="882" y="484"/>
                </a:cubicBezTo>
                <a:lnTo>
                  <a:pt x="882" y="525"/>
                </a:lnTo>
                <a:lnTo>
                  <a:pt x="891" y="525"/>
                </a:lnTo>
                <a:lnTo>
                  <a:pt x="891" y="482"/>
                </a:lnTo>
                <a:close/>
                <a:moveTo>
                  <a:pt x="955" y="505"/>
                </a:moveTo>
                <a:cubicBezTo>
                  <a:pt x="955" y="513"/>
                  <a:pt x="949" y="519"/>
                  <a:pt x="935" y="519"/>
                </a:cubicBezTo>
                <a:cubicBezTo>
                  <a:pt x="922" y="519"/>
                  <a:pt x="916" y="513"/>
                  <a:pt x="916" y="505"/>
                </a:cubicBezTo>
                <a:cubicBezTo>
                  <a:pt x="916" y="496"/>
                  <a:pt x="922" y="490"/>
                  <a:pt x="935" y="490"/>
                </a:cubicBezTo>
                <a:cubicBezTo>
                  <a:pt x="949" y="490"/>
                  <a:pt x="955" y="496"/>
                  <a:pt x="955" y="505"/>
                </a:cubicBezTo>
                <a:close/>
                <a:moveTo>
                  <a:pt x="955" y="518"/>
                </a:moveTo>
                <a:cubicBezTo>
                  <a:pt x="955" y="521"/>
                  <a:pt x="956" y="523"/>
                  <a:pt x="957" y="525"/>
                </a:cubicBezTo>
                <a:lnTo>
                  <a:pt x="966" y="525"/>
                </a:lnTo>
                <a:cubicBezTo>
                  <a:pt x="965" y="523"/>
                  <a:pt x="965" y="519"/>
                  <a:pt x="965" y="516"/>
                </a:cubicBezTo>
                <a:lnTo>
                  <a:pt x="965" y="479"/>
                </a:lnTo>
                <a:cubicBezTo>
                  <a:pt x="965" y="463"/>
                  <a:pt x="955" y="453"/>
                  <a:pt x="937" y="453"/>
                </a:cubicBezTo>
                <a:cubicBezTo>
                  <a:pt x="919" y="453"/>
                  <a:pt x="910" y="462"/>
                  <a:pt x="909" y="475"/>
                </a:cubicBezTo>
                <a:lnTo>
                  <a:pt x="918" y="475"/>
                </a:lnTo>
                <a:cubicBezTo>
                  <a:pt x="919" y="467"/>
                  <a:pt x="925" y="461"/>
                  <a:pt x="937" y="461"/>
                </a:cubicBezTo>
                <a:cubicBezTo>
                  <a:pt x="949" y="461"/>
                  <a:pt x="955" y="468"/>
                  <a:pt x="955" y="479"/>
                </a:cubicBezTo>
                <a:lnTo>
                  <a:pt x="955" y="491"/>
                </a:lnTo>
                <a:cubicBezTo>
                  <a:pt x="952" y="485"/>
                  <a:pt x="945" y="482"/>
                  <a:pt x="933" y="482"/>
                </a:cubicBezTo>
                <a:cubicBezTo>
                  <a:pt x="916" y="482"/>
                  <a:pt x="906" y="491"/>
                  <a:pt x="906" y="505"/>
                </a:cubicBezTo>
                <a:cubicBezTo>
                  <a:pt x="906" y="519"/>
                  <a:pt x="916" y="527"/>
                  <a:pt x="933" y="527"/>
                </a:cubicBezTo>
                <a:cubicBezTo>
                  <a:pt x="945" y="527"/>
                  <a:pt x="952" y="524"/>
                  <a:pt x="955" y="518"/>
                </a:cubicBezTo>
                <a:close/>
                <a:moveTo>
                  <a:pt x="993" y="525"/>
                </a:moveTo>
                <a:lnTo>
                  <a:pt x="993" y="426"/>
                </a:lnTo>
                <a:lnTo>
                  <a:pt x="983" y="426"/>
                </a:lnTo>
                <a:lnTo>
                  <a:pt x="983" y="525"/>
                </a:lnTo>
                <a:lnTo>
                  <a:pt x="993" y="525"/>
                </a:lnTo>
                <a:close/>
                <a:moveTo>
                  <a:pt x="1058" y="505"/>
                </a:moveTo>
                <a:cubicBezTo>
                  <a:pt x="1058" y="513"/>
                  <a:pt x="1051" y="519"/>
                  <a:pt x="1038" y="519"/>
                </a:cubicBezTo>
                <a:cubicBezTo>
                  <a:pt x="1025" y="519"/>
                  <a:pt x="1018" y="513"/>
                  <a:pt x="1018" y="505"/>
                </a:cubicBezTo>
                <a:cubicBezTo>
                  <a:pt x="1018" y="496"/>
                  <a:pt x="1025" y="490"/>
                  <a:pt x="1038" y="490"/>
                </a:cubicBezTo>
                <a:cubicBezTo>
                  <a:pt x="1051" y="490"/>
                  <a:pt x="1058" y="496"/>
                  <a:pt x="1058" y="505"/>
                </a:cubicBezTo>
                <a:close/>
                <a:moveTo>
                  <a:pt x="1058" y="518"/>
                </a:moveTo>
                <a:cubicBezTo>
                  <a:pt x="1058" y="521"/>
                  <a:pt x="1058" y="523"/>
                  <a:pt x="1059" y="525"/>
                </a:cubicBezTo>
                <a:lnTo>
                  <a:pt x="1069" y="525"/>
                </a:lnTo>
                <a:cubicBezTo>
                  <a:pt x="1068" y="523"/>
                  <a:pt x="1067" y="519"/>
                  <a:pt x="1067" y="516"/>
                </a:cubicBezTo>
                <a:lnTo>
                  <a:pt x="1067" y="479"/>
                </a:lnTo>
                <a:cubicBezTo>
                  <a:pt x="1067" y="463"/>
                  <a:pt x="1058" y="453"/>
                  <a:pt x="1039" y="453"/>
                </a:cubicBezTo>
                <a:cubicBezTo>
                  <a:pt x="1022" y="453"/>
                  <a:pt x="1013" y="462"/>
                  <a:pt x="1011" y="475"/>
                </a:cubicBezTo>
                <a:lnTo>
                  <a:pt x="1021" y="475"/>
                </a:lnTo>
                <a:cubicBezTo>
                  <a:pt x="1022" y="467"/>
                  <a:pt x="1028" y="461"/>
                  <a:pt x="1039" y="461"/>
                </a:cubicBezTo>
                <a:cubicBezTo>
                  <a:pt x="1052" y="461"/>
                  <a:pt x="1058" y="468"/>
                  <a:pt x="1058" y="479"/>
                </a:cubicBezTo>
                <a:lnTo>
                  <a:pt x="1058" y="491"/>
                </a:lnTo>
                <a:cubicBezTo>
                  <a:pt x="1055" y="485"/>
                  <a:pt x="1047" y="482"/>
                  <a:pt x="1036" y="482"/>
                </a:cubicBezTo>
                <a:cubicBezTo>
                  <a:pt x="1019" y="482"/>
                  <a:pt x="1009" y="491"/>
                  <a:pt x="1009" y="505"/>
                </a:cubicBezTo>
                <a:cubicBezTo>
                  <a:pt x="1009" y="519"/>
                  <a:pt x="1019" y="527"/>
                  <a:pt x="1036" y="527"/>
                </a:cubicBezTo>
                <a:cubicBezTo>
                  <a:pt x="1047" y="527"/>
                  <a:pt x="1055" y="524"/>
                  <a:pt x="1058" y="518"/>
                </a:cubicBezTo>
                <a:close/>
                <a:moveTo>
                  <a:pt x="1143" y="482"/>
                </a:moveTo>
                <a:cubicBezTo>
                  <a:pt x="1143" y="464"/>
                  <a:pt x="1134" y="453"/>
                  <a:pt x="1118" y="453"/>
                </a:cubicBezTo>
                <a:cubicBezTo>
                  <a:pt x="1105" y="453"/>
                  <a:pt x="1098" y="459"/>
                  <a:pt x="1095" y="467"/>
                </a:cubicBezTo>
                <a:lnTo>
                  <a:pt x="1095" y="455"/>
                </a:lnTo>
                <a:lnTo>
                  <a:pt x="1085" y="455"/>
                </a:lnTo>
                <a:lnTo>
                  <a:pt x="1085" y="525"/>
                </a:lnTo>
                <a:lnTo>
                  <a:pt x="1095" y="525"/>
                </a:lnTo>
                <a:lnTo>
                  <a:pt x="1095" y="489"/>
                </a:lnTo>
                <a:cubicBezTo>
                  <a:pt x="1095" y="471"/>
                  <a:pt x="1104" y="461"/>
                  <a:pt x="1116" y="461"/>
                </a:cubicBezTo>
                <a:cubicBezTo>
                  <a:pt x="1127" y="461"/>
                  <a:pt x="1133" y="468"/>
                  <a:pt x="1133" y="484"/>
                </a:cubicBezTo>
                <a:lnTo>
                  <a:pt x="1133" y="525"/>
                </a:lnTo>
                <a:lnTo>
                  <a:pt x="1143" y="525"/>
                </a:lnTo>
                <a:lnTo>
                  <a:pt x="1143" y="482"/>
                </a:lnTo>
                <a:close/>
                <a:moveTo>
                  <a:pt x="1209" y="466"/>
                </a:moveTo>
                <a:cubicBezTo>
                  <a:pt x="1206" y="458"/>
                  <a:pt x="1199" y="453"/>
                  <a:pt x="1187" y="453"/>
                </a:cubicBezTo>
                <a:cubicBezTo>
                  <a:pt x="1169" y="453"/>
                  <a:pt x="1158" y="466"/>
                  <a:pt x="1158" y="490"/>
                </a:cubicBezTo>
                <a:cubicBezTo>
                  <a:pt x="1158" y="514"/>
                  <a:pt x="1169" y="527"/>
                  <a:pt x="1187" y="527"/>
                </a:cubicBezTo>
                <a:cubicBezTo>
                  <a:pt x="1199" y="527"/>
                  <a:pt x="1206" y="522"/>
                  <a:pt x="1209" y="514"/>
                </a:cubicBezTo>
                <a:lnTo>
                  <a:pt x="1209" y="525"/>
                </a:lnTo>
                <a:lnTo>
                  <a:pt x="1219" y="525"/>
                </a:lnTo>
                <a:lnTo>
                  <a:pt x="1219" y="426"/>
                </a:lnTo>
                <a:lnTo>
                  <a:pt x="1209" y="426"/>
                </a:lnTo>
                <a:lnTo>
                  <a:pt x="1209" y="466"/>
                </a:lnTo>
                <a:close/>
                <a:moveTo>
                  <a:pt x="1209" y="490"/>
                </a:moveTo>
                <a:cubicBezTo>
                  <a:pt x="1209" y="508"/>
                  <a:pt x="1203" y="519"/>
                  <a:pt x="1188" y="519"/>
                </a:cubicBezTo>
                <a:cubicBezTo>
                  <a:pt x="1173" y="519"/>
                  <a:pt x="1168" y="508"/>
                  <a:pt x="1168" y="490"/>
                </a:cubicBezTo>
                <a:cubicBezTo>
                  <a:pt x="1168" y="472"/>
                  <a:pt x="1173" y="461"/>
                  <a:pt x="1188" y="461"/>
                </a:cubicBezTo>
                <a:cubicBezTo>
                  <a:pt x="1203" y="461"/>
                  <a:pt x="1209" y="472"/>
                  <a:pt x="1209" y="490"/>
                </a:cubicBezTo>
                <a:close/>
                <a:moveTo>
                  <a:pt x="1253" y="511"/>
                </a:moveTo>
                <a:lnTo>
                  <a:pt x="1242" y="511"/>
                </a:lnTo>
                <a:lnTo>
                  <a:pt x="1242" y="525"/>
                </a:lnTo>
                <a:lnTo>
                  <a:pt x="1253" y="525"/>
                </a:lnTo>
                <a:lnTo>
                  <a:pt x="1253" y="511"/>
                </a:lnTo>
                <a:close/>
                <a:moveTo>
                  <a:pt x="1306" y="461"/>
                </a:moveTo>
                <a:cubicBezTo>
                  <a:pt x="1308" y="461"/>
                  <a:pt x="1311" y="461"/>
                  <a:pt x="1312" y="461"/>
                </a:cubicBezTo>
                <a:lnTo>
                  <a:pt x="1312" y="454"/>
                </a:lnTo>
                <a:cubicBezTo>
                  <a:pt x="1311" y="453"/>
                  <a:pt x="1309" y="453"/>
                  <a:pt x="1307" y="453"/>
                </a:cubicBezTo>
                <a:cubicBezTo>
                  <a:pt x="1295" y="453"/>
                  <a:pt x="1289" y="459"/>
                  <a:pt x="1286" y="468"/>
                </a:cubicBezTo>
                <a:lnTo>
                  <a:pt x="1286" y="455"/>
                </a:lnTo>
                <a:lnTo>
                  <a:pt x="1276" y="455"/>
                </a:lnTo>
                <a:lnTo>
                  <a:pt x="1276" y="525"/>
                </a:lnTo>
                <a:lnTo>
                  <a:pt x="1286" y="525"/>
                </a:lnTo>
                <a:lnTo>
                  <a:pt x="1286" y="489"/>
                </a:lnTo>
                <a:cubicBezTo>
                  <a:pt x="1286" y="470"/>
                  <a:pt x="1294" y="461"/>
                  <a:pt x="1306" y="461"/>
                </a:cubicBezTo>
                <a:close/>
                <a:moveTo>
                  <a:pt x="1323" y="498"/>
                </a:moveTo>
                <a:cubicBezTo>
                  <a:pt x="1323" y="516"/>
                  <a:pt x="1332" y="527"/>
                  <a:pt x="1348" y="527"/>
                </a:cubicBezTo>
                <a:cubicBezTo>
                  <a:pt x="1361" y="527"/>
                  <a:pt x="1368" y="521"/>
                  <a:pt x="1371" y="513"/>
                </a:cubicBezTo>
                <a:lnTo>
                  <a:pt x="1371" y="525"/>
                </a:lnTo>
                <a:lnTo>
                  <a:pt x="1381" y="525"/>
                </a:lnTo>
                <a:lnTo>
                  <a:pt x="1381" y="455"/>
                </a:lnTo>
                <a:lnTo>
                  <a:pt x="1371" y="455"/>
                </a:lnTo>
                <a:lnTo>
                  <a:pt x="1371" y="491"/>
                </a:lnTo>
                <a:cubicBezTo>
                  <a:pt x="1371" y="509"/>
                  <a:pt x="1362" y="519"/>
                  <a:pt x="1350" y="519"/>
                </a:cubicBezTo>
                <a:cubicBezTo>
                  <a:pt x="1339" y="519"/>
                  <a:pt x="1333" y="512"/>
                  <a:pt x="1333" y="496"/>
                </a:cubicBezTo>
                <a:lnTo>
                  <a:pt x="1333" y="455"/>
                </a:lnTo>
                <a:lnTo>
                  <a:pt x="1323" y="455"/>
                </a:lnTo>
                <a:lnTo>
                  <a:pt x="1323" y="498"/>
                </a:lnTo>
                <a:close/>
                <a:moveTo>
                  <a:pt x="283" y="597"/>
                </a:moveTo>
                <a:lnTo>
                  <a:pt x="264" y="656"/>
                </a:lnTo>
                <a:lnTo>
                  <a:pt x="245" y="597"/>
                </a:lnTo>
                <a:lnTo>
                  <a:pt x="235" y="597"/>
                </a:lnTo>
                <a:lnTo>
                  <a:pt x="259" y="667"/>
                </a:lnTo>
                <a:lnTo>
                  <a:pt x="269" y="667"/>
                </a:lnTo>
                <a:lnTo>
                  <a:pt x="288" y="609"/>
                </a:lnTo>
                <a:lnTo>
                  <a:pt x="307" y="667"/>
                </a:lnTo>
                <a:lnTo>
                  <a:pt x="318" y="667"/>
                </a:lnTo>
                <a:lnTo>
                  <a:pt x="342" y="597"/>
                </a:lnTo>
                <a:lnTo>
                  <a:pt x="332" y="597"/>
                </a:lnTo>
                <a:lnTo>
                  <a:pt x="313" y="656"/>
                </a:lnTo>
                <a:lnTo>
                  <a:pt x="293" y="597"/>
                </a:lnTo>
                <a:lnTo>
                  <a:pt x="283" y="597"/>
                </a:lnTo>
                <a:close/>
                <a:moveTo>
                  <a:pt x="395" y="597"/>
                </a:moveTo>
                <a:lnTo>
                  <a:pt x="375" y="656"/>
                </a:lnTo>
                <a:lnTo>
                  <a:pt x="356" y="597"/>
                </a:lnTo>
                <a:lnTo>
                  <a:pt x="346" y="597"/>
                </a:lnTo>
                <a:lnTo>
                  <a:pt x="370" y="667"/>
                </a:lnTo>
                <a:lnTo>
                  <a:pt x="380" y="667"/>
                </a:lnTo>
                <a:lnTo>
                  <a:pt x="400" y="609"/>
                </a:lnTo>
                <a:lnTo>
                  <a:pt x="419" y="667"/>
                </a:lnTo>
                <a:lnTo>
                  <a:pt x="429" y="667"/>
                </a:lnTo>
                <a:lnTo>
                  <a:pt x="453" y="597"/>
                </a:lnTo>
                <a:lnTo>
                  <a:pt x="443" y="597"/>
                </a:lnTo>
                <a:lnTo>
                  <a:pt x="424" y="656"/>
                </a:lnTo>
                <a:lnTo>
                  <a:pt x="405" y="597"/>
                </a:lnTo>
                <a:lnTo>
                  <a:pt x="395" y="597"/>
                </a:lnTo>
                <a:close/>
                <a:moveTo>
                  <a:pt x="506" y="597"/>
                </a:moveTo>
                <a:lnTo>
                  <a:pt x="487" y="656"/>
                </a:lnTo>
                <a:lnTo>
                  <a:pt x="468" y="597"/>
                </a:lnTo>
                <a:lnTo>
                  <a:pt x="458" y="597"/>
                </a:lnTo>
                <a:lnTo>
                  <a:pt x="482" y="667"/>
                </a:lnTo>
                <a:lnTo>
                  <a:pt x="492" y="667"/>
                </a:lnTo>
                <a:lnTo>
                  <a:pt x="511" y="609"/>
                </a:lnTo>
                <a:lnTo>
                  <a:pt x="530" y="667"/>
                </a:lnTo>
                <a:lnTo>
                  <a:pt x="541" y="667"/>
                </a:lnTo>
                <a:lnTo>
                  <a:pt x="565" y="597"/>
                </a:lnTo>
                <a:lnTo>
                  <a:pt x="555" y="597"/>
                </a:lnTo>
                <a:lnTo>
                  <a:pt x="536" y="656"/>
                </a:lnTo>
                <a:lnTo>
                  <a:pt x="516" y="597"/>
                </a:lnTo>
                <a:lnTo>
                  <a:pt x="506" y="597"/>
                </a:lnTo>
                <a:close/>
                <a:moveTo>
                  <a:pt x="587" y="653"/>
                </a:moveTo>
                <a:lnTo>
                  <a:pt x="576" y="653"/>
                </a:lnTo>
                <a:lnTo>
                  <a:pt x="576" y="667"/>
                </a:lnTo>
                <a:lnTo>
                  <a:pt x="587" y="667"/>
                </a:lnTo>
                <a:lnTo>
                  <a:pt x="587" y="653"/>
                </a:lnTo>
                <a:close/>
                <a:moveTo>
                  <a:pt x="656" y="647"/>
                </a:moveTo>
                <a:cubicBezTo>
                  <a:pt x="656" y="656"/>
                  <a:pt x="650" y="661"/>
                  <a:pt x="636" y="661"/>
                </a:cubicBezTo>
                <a:cubicBezTo>
                  <a:pt x="623" y="661"/>
                  <a:pt x="617" y="656"/>
                  <a:pt x="617" y="647"/>
                </a:cubicBezTo>
                <a:cubicBezTo>
                  <a:pt x="617" y="638"/>
                  <a:pt x="623" y="632"/>
                  <a:pt x="636" y="632"/>
                </a:cubicBezTo>
                <a:cubicBezTo>
                  <a:pt x="650" y="632"/>
                  <a:pt x="656" y="638"/>
                  <a:pt x="656" y="647"/>
                </a:cubicBezTo>
                <a:close/>
                <a:moveTo>
                  <a:pt x="656" y="660"/>
                </a:moveTo>
                <a:cubicBezTo>
                  <a:pt x="656" y="663"/>
                  <a:pt x="657" y="665"/>
                  <a:pt x="658" y="667"/>
                </a:cubicBezTo>
                <a:lnTo>
                  <a:pt x="667" y="667"/>
                </a:lnTo>
                <a:cubicBezTo>
                  <a:pt x="667" y="665"/>
                  <a:pt x="666" y="661"/>
                  <a:pt x="666" y="658"/>
                </a:cubicBezTo>
                <a:lnTo>
                  <a:pt x="666" y="621"/>
                </a:lnTo>
                <a:cubicBezTo>
                  <a:pt x="666" y="605"/>
                  <a:pt x="656" y="595"/>
                  <a:pt x="638" y="595"/>
                </a:cubicBezTo>
                <a:cubicBezTo>
                  <a:pt x="621" y="595"/>
                  <a:pt x="611" y="604"/>
                  <a:pt x="610" y="617"/>
                </a:cubicBezTo>
                <a:lnTo>
                  <a:pt x="620" y="617"/>
                </a:lnTo>
                <a:cubicBezTo>
                  <a:pt x="621" y="609"/>
                  <a:pt x="626" y="603"/>
                  <a:pt x="638" y="603"/>
                </a:cubicBezTo>
                <a:cubicBezTo>
                  <a:pt x="650" y="603"/>
                  <a:pt x="656" y="610"/>
                  <a:pt x="656" y="621"/>
                </a:cubicBezTo>
                <a:lnTo>
                  <a:pt x="656" y="633"/>
                </a:lnTo>
                <a:cubicBezTo>
                  <a:pt x="653" y="627"/>
                  <a:pt x="646" y="624"/>
                  <a:pt x="634" y="624"/>
                </a:cubicBezTo>
                <a:cubicBezTo>
                  <a:pt x="618" y="624"/>
                  <a:pt x="607" y="633"/>
                  <a:pt x="607" y="647"/>
                </a:cubicBezTo>
                <a:cubicBezTo>
                  <a:pt x="607" y="661"/>
                  <a:pt x="618" y="669"/>
                  <a:pt x="634" y="669"/>
                </a:cubicBezTo>
                <a:cubicBezTo>
                  <a:pt x="646" y="669"/>
                  <a:pt x="653" y="666"/>
                  <a:pt x="656" y="660"/>
                </a:cubicBezTo>
                <a:close/>
                <a:moveTo>
                  <a:pt x="713" y="603"/>
                </a:moveTo>
                <a:cubicBezTo>
                  <a:pt x="716" y="603"/>
                  <a:pt x="718" y="603"/>
                  <a:pt x="719" y="603"/>
                </a:cubicBezTo>
                <a:lnTo>
                  <a:pt x="719" y="596"/>
                </a:lnTo>
                <a:cubicBezTo>
                  <a:pt x="718" y="595"/>
                  <a:pt x="716" y="595"/>
                  <a:pt x="714" y="595"/>
                </a:cubicBezTo>
                <a:cubicBezTo>
                  <a:pt x="702" y="595"/>
                  <a:pt x="696" y="601"/>
                  <a:pt x="693" y="610"/>
                </a:cubicBezTo>
                <a:lnTo>
                  <a:pt x="693" y="597"/>
                </a:lnTo>
                <a:lnTo>
                  <a:pt x="684" y="597"/>
                </a:lnTo>
                <a:lnTo>
                  <a:pt x="684" y="667"/>
                </a:lnTo>
                <a:lnTo>
                  <a:pt x="693" y="667"/>
                </a:lnTo>
                <a:lnTo>
                  <a:pt x="693" y="631"/>
                </a:lnTo>
                <a:cubicBezTo>
                  <a:pt x="693" y="613"/>
                  <a:pt x="701" y="603"/>
                  <a:pt x="713" y="603"/>
                </a:cubicBezTo>
                <a:close/>
                <a:moveTo>
                  <a:pt x="740" y="667"/>
                </a:moveTo>
                <a:lnTo>
                  <a:pt x="740" y="635"/>
                </a:lnTo>
                <a:lnTo>
                  <a:pt x="748" y="635"/>
                </a:lnTo>
                <a:lnTo>
                  <a:pt x="775" y="667"/>
                </a:lnTo>
                <a:lnTo>
                  <a:pt x="786" y="667"/>
                </a:lnTo>
                <a:lnTo>
                  <a:pt x="757" y="631"/>
                </a:lnTo>
                <a:lnTo>
                  <a:pt x="783" y="597"/>
                </a:lnTo>
                <a:lnTo>
                  <a:pt x="772" y="597"/>
                </a:lnTo>
                <a:lnTo>
                  <a:pt x="749" y="627"/>
                </a:lnTo>
                <a:lnTo>
                  <a:pt x="740" y="627"/>
                </a:lnTo>
                <a:lnTo>
                  <a:pt x="740" y="569"/>
                </a:lnTo>
                <a:lnTo>
                  <a:pt x="731" y="569"/>
                </a:lnTo>
                <a:lnTo>
                  <a:pt x="731" y="667"/>
                </a:lnTo>
                <a:lnTo>
                  <a:pt x="740" y="667"/>
                </a:lnTo>
                <a:close/>
                <a:moveTo>
                  <a:pt x="853" y="624"/>
                </a:moveTo>
                <a:cubicBezTo>
                  <a:pt x="853" y="606"/>
                  <a:pt x="845" y="595"/>
                  <a:pt x="829" y="595"/>
                </a:cubicBezTo>
                <a:cubicBezTo>
                  <a:pt x="816" y="595"/>
                  <a:pt x="809" y="601"/>
                  <a:pt x="805" y="610"/>
                </a:cubicBezTo>
                <a:lnTo>
                  <a:pt x="805" y="569"/>
                </a:lnTo>
                <a:lnTo>
                  <a:pt x="796" y="569"/>
                </a:lnTo>
                <a:lnTo>
                  <a:pt x="796" y="667"/>
                </a:lnTo>
                <a:lnTo>
                  <a:pt x="805" y="667"/>
                </a:lnTo>
                <a:lnTo>
                  <a:pt x="805" y="632"/>
                </a:lnTo>
                <a:cubicBezTo>
                  <a:pt x="805" y="614"/>
                  <a:pt x="814" y="603"/>
                  <a:pt x="827" y="603"/>
                </a:cubicBezTo>
                <a:cubicBezTo>
                  <a:pt x="838" y="603"/>
                  <a:pt x="844" y="610"/>
                  <a:pt x="844" y="627"/>
                </a:cubicBezTo>
                <a:lnTo>
                  <a:pt x="844" y="667"/>
                </a:lnTo>
                <a:lnTo>
                  <a:pt x="853" y="667"/>
                </a:lnTo>
                <a:lnTo>
                  <a:pt x="853" y="624"/>
                </a:lnTo>
                <a:close/>
                <a:moveTo>
                  <a:pt x="870" y="626"/>
                </a:moveTo>
                <a:lnTo>
                  <a:pt x="911" y="626"/>
                </a:lnTo>
                <a:lnTo>
                  <a:pt x="911" y="617"/>
                </a:lnTo>
                <a:lnTo>
                  <a:pt x="870" y="617"/>
                </a:lnTo>
                <a:lnTo>
                  <a:pt x="870" y="626"/>
                </a:lnTo>
                <a:close/>
                <a:moveTo>
                  <a:pt x="975" y="647"/>
                </a:moveTo>
                <a:cubicBezTo>
                  <a:pt x="973" y="656"/>
                  <a:pt x="967" y="661"/>
                  <a:pt x="956" y="661"/>
                </a:cubicBezTo>
                <a:cubicBezTo>
                  <a:pt x="942" y="661"/>
                  <a:pt x="935" y="652"/>
                  <a:pt x="935" y="635"/>
                </a:cubicBezTo>
                <a:lnTo>
                  <a:pt x="986" y="635"/>
                </a:lnTo>
                <a:lnTo>
                  <a:pt x="986" y="632"/>
                </a:lnTo>
                <a:cubicBezTo>
                  <a:pt x="986" y="609"/>
                  <a:pt x="976" y="595"/>
                  <a:pt x="956" y="595"/>
                </a:cubicBezTo>
                <a:cubicBezTo>
                  <a:pt x="935" y="595"/>
                  <a:pt x="926" y="609"/>
                  <a:pt x="926" y="632"/>
                </a:cubicBezTo>
                <a:cubicBezTo>
                  <a:pt x="926" y="656"/>
                  <a:pt x="935" y="669"/>
                  <a:pt x="956" y="669"/>
                </a:cubicBezTo>
                <a:cubicBezTo>
                  <a:pt x="972" y="669"/>
                  <a:pt x="982" y="661"/>
                  <a:pt x="985" y="647"/>
                </a:cubicBezTo>
                <a:lnTo>
                  <a:pt x="975" y="647"/>
                </a:lnTo>
                <a:close/>
                <a:moveTo>
                  <a:pt x="935" y="628"/>
                </a:moveTo>
                <a:cubicBezTo>
                  <a:pt x="936" y="612"/>
                  <a:pt x="942" y="603"/>
                  <a:pt x="956" y="603"/>
                </a:cubicBezTo>
                <a:cubicBezTo>
                  <a:pt x="970" y="603"/>
                  <a:pt x="976" y="612"/>
                  <a:pt x="977" y="628"/>
                </a:cubicBezTo>
                <a:lnTo>
                  <a:pt x="935" y="628"/>
                </a:lnTo>
                <a:close/>
                <a:moveTo>
                  <a:pt x="1050" y="608"/>
                </a:moveTo>
                <a:cubicBezTo>
                  <a:pt x="1047" y="600"/>
                  <a:pt x="1040" y="595"/>
                  <a:pt x="1028" y="595"/>
                </a:cubicBezTo>
                <a:cubicBezTo>
                  <a:pt x="1009" y="595"/>
                  <a:pt x="999" y="608"/>
                  <a:pt x="999" y="632"/>
                </a:cubicBezTo>
                <a:cubicBezTo>
                  <a:pt x="999" y="657"/>
                  <a:pt x="1009" y="669"/>
                  <a:pt x="1028" y="669"/>
                </a:cubicBezTo>
                <a:cubicBezTo>
                  <a:pt x="1040" y="669"/>
                  <a:pt x="1047" y="664"/>
                  <a:pt x="1050" y="656"/>
                </a:cubicBezTo>
                <a:lnTo>
                  <a:pt x="1050" y="667"/>
                </a:lnTo>
                <a:lnTo>
                  <a:pt x="1060" y="667"/>
                </a:lnTo>
                <a:lnTo>
                  <a:pt x="1060" y="569"/>
                </a:lnTo>
                <a:lnTo>
                  <a:pt x="1050" y="569"/>
                </a:lnTo>
                <a:lnTo>
                  <a:pt x="1050" y="608"/>
                </a:lnTo>
                <a:close/>
                <a:moveTo>
                  <a:pt x="1050" y="632"/>
                </a:moveTo>
                <a:cubicBezTo>
                  <a:pt x="1050" y="650"/>
                  <a:pt x="1044" y="661"/>
                  <a:pt x="1029" y="661"/>
                </a:cubicBezTo>
                <a:cubicBezTo>
                  <a:pt x="1014" y="661"/>
                  <a:pt x="1009" y="650"/>
                  <a:pt x="1009" y="632"/>
                </a:cubicBezTo>
                <a:cubicBezTo>
                  <a:pt x="1009" y="614"/>
                  <a:pt x="1014" y="603"/>
                  <a:pt x="1029" y="603"/>
                </a:cubicBezTo>
                <a:cubicBezTo>
                  <a:pt x="1044" y="603"/>
                  <a:pt x="1050" y="614"/>
                  <a:pt x="1050" y="632"/>
                </a:cubicBezTo>
                <a:close/>
                <a:moveTo>
                  <a:pt x="1078" y="641"/>
                </a:moveTo>
                <a:cubicBezTo>
                  <a:pt x="1078" y="659"/>
                  <a:pt x="1086" y="669"/>
                  <a:pt x="1103" y="669"/>
                </a:cubicBezTo>
                <a:cubicBezTo>
                  <a:pt x="1115" y="669"/>
                  <a:pt x="1123" y="663"/>
                  <a:pt x="1126" y="655"/>
                </a:cubicBezTo>
                <a:lnTo>
                  <a:pt x="1126" y="667"/>
                </a:lnTo>
                <a:lnTo>
                  <a:pt x="1135" y="667"/>
                </a:lnTo>
                <a:lnTo>
                  <a:pt x="1135" y="597"/>
                </a:lnTo>
                <a:lnTo>
                  <a:pt x="1126" y="597"/>
                </a:lnTo>
                <a:lnTo>
                  <a:pt x="1126" y="633"/>
                </a:lnTo>
                <a:cubicBezTo>
                  <a:pt x="1126" y="651"/>
                  <a:pt x="1117" y="661"/>
                  <a:pt x="1105" y="661"/>
                </a:cubicBezTo>
                <a:cubicBezTo>
                  <a:pt x="1093" y="661"/>
                  <a:pt x="1087" y="654"/>
                  <a:pt x="1087" y="638"/>
                </a:cubicBezTo>
                <a:lnTo>
                  <a:pt x="1087" y="597"/>
                </a:lnTo>
                <a:lnTo>
                  <a:pt x="1078" y="597"/>
                </a:lnTo>
                <a:lnTo>
                  <a:pt x="1078" y="641"/>
                </a:lnTo>
                <a:close/>
                <a:moveTo>
                  <a:pt x="1170" y="653"/>
                </a:moveTo>
                <a:lnTo>
                  <a:pt x="1159" y="653"/>
                </a:lnTo>
                <a:lnTo>
                  <a:pt x="1159" y="667"/>
                </a:lnTo>
                <a:lnTo>
                  <a:pt x="1170" y="667"/>
                </a:lnTo>
                <a:lnTo>
                  <a:pt x="1170" y="653"/>
                </a:lnTo>
                <a:close/>
                <a:moveTo>
                  <a:pt x="1223" y="603"/>
                </a:moveTo>
                <a:cubicBezTo>
                  <a:pt x="1225" y="603"/>
                  <a:pt x="1227" y="603"/>
                  <a:pt x="1229" y="603"/>
                </a:cubicBezTo>
                <a:lnTo>
                  <a:pt x="1229" y="596"/>
                </a:lnTo>
                <a:cubicBezTo>
                  <a:pt x="1227" y="595"/>
                  <a:pt x="1225" y="595"/>
                  <a:pt x="1223" y="595"/>
                </a:cubicBezTo>
                <a:cubicBezTo>
                  <a:pt x="1212" y="595"/>
                  <a:pt x="1206" y="601"/>
                  <a:pt x="1203" y="610"/>
                </a:cubicBezTo>
                <a:lnTo>
                  <a:pt x="1203" y="597"/>
                </a:lnTo>
                <a:lnTo>
                  <a:pt x="1193" y="597"/>
                </a:lnTo>
                <a:lnTo>
                  <a:pt x="1193" y="667"/>
                </a:lnTo>
                <a:lnTo>
                  <a:pt x="1203" y="667"/>
                </a:lnTo>
                <a:lnTo>
                  <a:pt x="1203" y="631"/>
                </a:lnTo>
                <a:cubicBezTo>
                  <a:pt x="1203" y="613"/>
                  <a:pt x="1211" y="603"/>
                  <a:pt x="1223" y="603"/>
                </a:cubicBezTo>
                <a:close/>
                <a:moveTo>
                  <a:pt x="1240" y="641"/>
                </a:moveTo>
                <a:cubicBezTo>
                  <a:pt x="1240" y="659"/>
                  <a:pt x="1249" y="669"/>
                  <a:pt x="1265" y="669"/>
                </a:cubicBezTo>
                <a:cubicBezTo>
                  <a:pt x="1278" y="669"/>
                  <a:pt x="1285" y="663"/>
                  <a:pt x="1288" y="655"/>
                </a:cubicBezTo>
                <a:lnTo>
                  <a:pt x="1288" y="667"/>
                </a:lnTo>
                <a:lnTo>
                  <a:pt x="1298" y="667"/>
                </a:lnTo>
                <a:lnTo>
                  <a:pt x="1298" y="597"/>
                </a:lnTo>
                <a:lnTo>
                  <a:pt x="1288" y="597"/>
                </a:lnTo>
                <a:lnTo>
                  <a:pt x="1288" y="633"/>
                </a:lnTo>
                <a:cubicBezTo>
                  <a:pt x="1288" y="651"/>
                  <a:pt x="1279" y="661"/>
                  <a:pt x="1267" y="661"/>
                </a:cubicBezTo>
                <a:cubicBezTo>
                  <a:pt x="1256" y="661"/>
                  <a:pt x="1250" y="654"/>
                  <a:pt x="1250" y="638"/>
                </a:cubicBezTo>
                <a:lnTo>
                  <a:pt x="1250" y="597"/>
                </a:lnTo>
                <a:lnTo>
                  <a:pt x="1240" y="597"/>
                </a:lnTo>
                <a:lnTo>
                  <a:pt x="1240" y="641"/>
                </a:lnTo>
                <a:close/>
              </a:path>
            </a:pathLst>
          </a:custGeom>
          <a:solidFill>
            <a:srgbClr val="141515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0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Box 81"/>
          <p:cNvSpPr txBox="1">
            <a:spLocks noChangeArrowheads="1"/>
          </p:cNvSpPr>
          <p:nvPr/>
        </p:nvSpPr>
        <p:spPr bwMode="auto">
          <a:xfrm>
            <a:off x="323850" y="3606800"/>
            <a:ext cx="2663825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Развитие творческих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способностей</a:t>
            </a:r>
          </a:p>
        </p:txBody>
      </p:sp>
      <p:sp>
        <p:nvSpPr>
          <p:cNvPr id="15363" name="Rectangle 12"/>
          <p:cNvSpPr>
            <a:spLocks noChangeArrowheads="1"/>
          </p:cNvSpPr>
          <p:nvPr/>
        </p:nvSpPr>
        <p:spPr bwMode="auto">
          <a:xfrm>
            <a:off x="179388" y="4292600"/>
            <a:ext cx="2933700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Формирование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общей культуры</a:t>
            </a:r>
          </a:p>
        </p:txBody>
      </p:sp>
      <p:sp>
        <p:nvSpPr>
          <p:cNvPr id="15364" name="Rectangle 13"/>
          <p:cNvSpPr>
            <a:spLocks noChangeArrowheads="1"/>
          </p:cNvSpPr>
          <p:nvPr/>
        </p:nvSpPr>
        <p:spPr bwMode="auto">
          <a:xfrm>
            <a:off x="2843213" y="3606800"/>
            <a:ext cx="3455987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Социализация и адаптация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обучающихся</a:t>
            </a:r>
          </a:p>
        </p:txBody>
      </p:sp>
      <p:sp>
        <p:nvSpPr>
          <p:cNvPr id="15365" name="Rectangle 14"/>
          <p:cNvSpPr>
            <a:spLocks noChangeArrowheads="1"/>
          </p:cNvSpPr>
          <p:nvPr/>
        </p:nvSpPr>
        <p:spPr bwMode="auto">
          <a:xfrm>
            <a:off x="3167063" y="4365625"/>
            <a:ext cx="2808287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Профессиональная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ориентация</a:t>
            </a:r>
          </a:p>
        </p:txBody>
      </p:sp>
      <p:sp>
        <p:nvSpPr>
          <p:cNvPr id="15366" name="Rectangle 15"/>
          <p:cNvSpPr>
            <a:spLocks noChangeArrowheads="1"/>
          </p:cNvSpPr>
          <p:nvPr/>
        </p:nvSpPr>
        <p:spPr bwMode="auto">
          <a:xfrm>
            <a:off x="6119813" y="3606800"/>
            <a:ext cx="3024187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Выявление и поддержка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одаренности</a:t>
            </a:r>
          </a:p>
        </p:txBody>
      </p:sp>
      <p:sp>
        <p:nvSpPr>
          <p:cNvPr id="15367" name="Rectangle 16"/>
          <p:cNvSpPr>
            <a:spLocks noChangeArrowheads="1"/>
          </p:cNvSpPr>
          <p:nvPr/>
        </p:nvSpPr>
        <p:spPr bwMode="auto">
          <a:xfrm>
            <a:off x="6443663" y="4292600"/>
            <a:ext cx="2232025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Воспитание 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обучающихся</a:t>
            </a:r>
          </a:p>
        </p:txBody>
      </p:sp>
      <p:sp>
        <p:nvSpPr>
          <p:cNvPr id="15368" name="Rectangle 20"/>
          <p:cNvSpPr>
            <a:spLocks noChangeArrowheads="1"/>
          </p:cNvSpPr>
          <p:nvPr/>
        </p:nvSpPr>
        <p:spPr bwMode="auto">
          <a:xfrm>
            <a:off x="5581650" y="5734050"/>
            <a:ext cx="3238500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Предпрофессиональные </a:t>
            </a:r>
            <a:b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(спорт и культура)</a:t>
            </a:r>
          </a:p>
        </p:txBody>
      </p:sp>
      <p:sp>
        <p:nvSpPr>
          <p:cNvPr id="15369" name="Text Box 22"/>
          <p:cNvSpPr txBox="1">
            <a:spLocks noChangeArrowheads="1"/>
          </p:cNvSpPr>
          <p:nvPr/>
        </p:nvSpPr>
        <p:spPr bwMode="auto">
          <a:xfrm>
            <a:off x="323850" y="5661025"/>
            <a:ext cx="3636963" cy="523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376092"/>
                </a:solidFill>
                <a:latin typeface="Arial Black" pitchFamily="34" charset="0"/>
              </a:rPr>
              <a:t>Общеразвивающие </a:t>
            </a:r>
            <a:br>
              <a:rPr lang="ru-RU" sz="1400" b="1">
                <a:solidFill>
                  <a:srgbClr val="376092"/>
                </a:solidFill>
                <a:latin typeface="Arial Black" pitchFamily="34" charset="0"/>
              </a:rPr>
            </a:br>
            <a:r>
              <a:rPr lang="ru-RU" sz="1400" b="1">
                <a:solidFill>
                  <a:srgbClr val="376092"/>
                </a:solidFill>
                <a:latin typeface="Arial Black" pitchFamily="34" charset="0"/>
              </a:rPr>
              <a:t>(образование, спорт и культура)</a:t>
            </a:r>
          </a:p>
        </p:txBody>
      </p:sp>
      <p:sp>
        <p:nvSpPr>
          <p:cNvPr id="15370" name="Rectangle 3"/>
          <p:cNvSpPr txBox="1">
            <a:spLocks noChangeArrowheads="1"/>
          </p:cNvSpPr>
          <p:nvPr/>
        </p:nvSpPr>
        <p:spPr bwMode="auto">
          <a:xfrm>
            <a:off x="2268538" y="1412875"/>
            <a:ext cx="6624637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buFont typeface="Arial" charset="0"/>
              <a:buNone/>
            </a:pPr>
            <a:r>
              <a:rPr lang="ru-RU" altLang="ru-RU" sz="1600" b="1" i="1">
                <a:solidFill>
                  <a:srgbClr val="C00000"/>
                </a:solidFill>
                <a:latin typeface="Georgia" pitchFamily="18" charset="0"/>
              </a:rPr>
              <a:t>      </a:t>
            </a:r>
            <a:r>
              <a:rPr lang="ru-RU" sz="1400" b="1">
                <a:solidFill>
                  <a:srgbClr val="376092"/>
                </a:solidFill>
                <a:latin typeface="Arial" charset="0"/>
              </a:rPr>
              <a:t>Дополнительное образование - это обучение на основе тех предпочтений, которые есть у семьи ребенка, у самого ребенка. </a:t>
            </a:r>
            <a:br>
              <a:rPr lang="ru-RU" sz="1400" b="1">
                <a:solidFill>
                  <a:srgbClr val="376092"/>
                </a:solidFill>
                <a:latin typeface="Arial" charset="0"/>
              </a:rPr>
            </a:br>
            <a:r>
              <a:rPr lang="ru-RU" sz="1400" b="1">
                <a:solidFill>
                  <a:srgbClr val="376092"/>
                </a:solidFill>
                <a:latin typeface="Arial" charset="0"/>
              </a:rPr>
              <a:t>Во многом здесь формируется понимание того, кем ребенок может стать…</a:t>
            </a:r>
            <a:r>
              <a:rPr lang="ru-RU" altLang="ru-RU" sz="1600" b="1">
                <a:solidFill>
                  <a:srgbClr val="376092"/>
                </a:solidFill>
                <a:latin typeface="Arial" charset="0"/>
              </a:rPr>
              <a:t>                </a:t>
            </a:r>
            <a:endParaRPr lang="ru-RU" altLang="ru-RU" sz="2000" b="1">
              <a:solidFill>
                <a:srgbClr val="376092"/>
              </a:solidFill>
              <a:latin typeface="Arial" charset="0"/>
            </a:endParaRPr>
          </a:p>
          <a:p>
            <a:pPr marL="342900" indent="-342900" algn="just">
              <a:buFont typeface="Arial" charset="0"/>
              <a:buNone/>
            </a:pPr>
            <a:endParaRPr lang="ru-RU" altLang="ru-RU" sz="1200" b="1">
              <a:solidFill>
                <a:srgbClr val="376092"/>
              </a:solidFill>
              <a:latin typeface="Arial" charset="0"/>
            </a:endParaRPr>
          </a:p>
          <a:p>
            <a:pPr marL="342900" indent="-342900" algn="r">
              <a:buFont typeface="Arial" charset="0"/>
              <a:buNone/>
            </a:pPr>
            <a:r>
              <a:rPr lang="ru-RU" altLang="ru-RU" sz="1200" b="1">
                <a:solidFill>
                  <a:srgbClr val="376092"/>
                </a:solidFill>
                <a:latin typeface="Arial" charset="0"/>
              </a:rPr>
              <a:t>Д.А. Медведев, </a:t>
            </a:r>
            <a:br>
              <a:rPr lang="ru-RU" altLang="ru-RU" sz="1200" b="1">
                <a:solidFill>
                  <a:srgbClr val="376092"/>
                </a:solidFill>
                <a:latin typeface="Arial" charset="0"/>
              </a:rPr>
            </a:br>
            <a:r>
              <a:rPr lang="ru-RU" altLang="ru-RU" sz="1200" b="1">
                <a:solidFill>
                  <a:srgbClr val="376092"/>
                </a:solidFill>
                <a:latin typeface="Arial" charset="0"/>
              </a:rPr>
              <a:t>Председатель Правительства</a:t>
            </a:r>
          </a:p>
          <a:p>
            <a:pPr marL="342900" indent="-342900" algn="r" eaLnBrk="0" hangingPunct="0">
              <a:buFont typeface="Arial" charset="0"/>
              <a:buNone/>
            </a:pPr>
            <a:r>
              <a:rPr lang="ru-RU" altLang="ru-RU" sz="1200" b="1">
                <a:solidFill>
                  <a:srgbClr val="376092"/>
                </a:solidFill>
                <a:latin typeface="Arial" charset="0"/>
              </a:rPr>
              <a:t>Российской Федерации</a:t>
            </a:r>
            <a:r>
              <a:rPr lang="ru-RU" altLang="ru-RU" sz="1200" b="1" i="1">
                <a:solidFill>
                  <a:srgbClr val="376092"/>
                </a:solidFill>
                <a:latin typeface="Georgia" pitchFamily="18" charset="0"/>
              </a:rPr>
              <a:t> </a:t>
            </a:r>
          </a:p>
          <a:p>
            <a:pPr marL="342900" indent="-342900" algn="just">
              <a:buFont typeface="Arial" charset="0"/>
              <a:buNone/>
            </a:pPr>
            <a:endParaRPr lang="ru-RU" altLang="ru-RU" sz="1200" b="1" i="1">
              <a:solidFill>
                <a:srgbClr val="003366"/>
              </a:solidFill>
              <a:latin typeface="Georgia" pitchFamily="18" charset="0"/>
            </a:endParaRPr>
          </a:p>
          <a:p>
            <a:pPr marL="342900" indent="-342900" algn="just">
              <a:buFont typeface="Arial" charset="0"/>
              <a:buNone/>
            </a:pPr>
            <a:endParaRPr lang="ru-RU" altLang="ru-RU" sz="1200" b="1" i="1">
              <a:solidFill>
                <a:srgbClr val="003366"/>
              </a:solidFill>
              <a:latin typeface="Georgia" pitchFamily="18" charset="0"/>
            </a:endParaRPr>
          </a:p>
          <a:p>
            <a:pPr marL="342900" indent="-342900" algn="just">
              <a:buFont typeface="Arial" charset="0"/>
              <a:buNone/>
            </a:pPr>
            <a:endParaRPr lang="ru-RU" altLang="ru-RU" sz="1200" b="1" i="1">
              <a:solidFill>
                <a:srgbClr val="003366"/>
              </a:solidFill>
              <a:latin typeface="Georgia" pitchFamily="18" charset="0"/>
            </a:endParaRPr>
          </a:p>
        </p:txBody>
      </p:sp>
      <p:pic>
        <p:nvPicPr>
          <p:cNvPr id="15371" name="Picture 2" descr="http://www.koipkro.kostroma.ru/koiro/DOP/DocLib/Logo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86" t="2708" r="1855" b="3854"/>
          <a:stretch>
            <a:fillRect/>
          </a:stretch>
        </p:blipFill>
        <p:spPr bwMode="auto">
          <a:xfrm>
            <a:off x="468313" y="1268413"/>
            <a:ext cx="1646237" cy="147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2" name="Text Box 18"/>
          <p:cNvSpPr txBox="1">
            <a:spLocks noChangeArrowheads="1"/>
          </p:cNvSpPr>
          <p:nvPr/>
        </p:nvSpPr>
        <p:spPr bwMode="auto">
          <a:xfrm>
            <a:off x="3851275" y="3062288"/>
            <a:ext cx="1439863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003366"/>
                </a:solidFill>
                <a:latin typeface="Arial Black" pitchFamily="34" charset="0"/>
              </a:rPr>
              <a:t>Задачи</a:t>
            </a:r>
          </a:p>
        </p:txBody>
      </p:sp>
      <p:sp>
        <p:nvSpPr>
          <p:cNvPr id="15373" name="Text Box 18"/>
          <p:cNvSpPr txBox="1">
            <a:spLocks noChangeArrowheads="1"/>
          </p:cNvSpPr>
          <p:nvPr/>
        </p:nvSpPr>
        <p:spPr bwMode="auto">
          <a:xfrm>
            <a:off x="1979613" y="5084763"/>
            <a:ext cx="5183187" cy="400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003366"/>
                </a:solidFill>
                <a:latin typeface="Arial Black" pitchFamily="34" charset="0"/>
              </a:rPr>
              <a:t>Образовательные программы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65088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Содержимое 13"/>
          <p:cNvSpPr>
            <a:spLocks/>
          </p:cNvSpPr>
          <p:nvPr/>
        </p:nvSpPr>
        <p:spPr bwMode="auto">
          <a:xfrm>
            <a:off x="250825" y="1268413"/>
            <a:ext cx="8642350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000" b="1">
                <a:solidFill>
                  <a:srgbClr val="003366"/>
                </a:solidFill>
                <a:latin typeface="Arial Black" pitchFamily="34" charset="0"/>
              </a:rPr>
              <a:t>Концепция развития</a:t>
            </a:r>
            <a:r>
              <a:rPr lang="ru-RU" altLang="ru-RU" b="1">
                <a:solidFill>
                  <a:srgbClr val="003366"/>
                </a:solidFill>
                <a:latin typeface="Arial Black" pitchFamily="34" charset="0"/>
              </a:rPr>
              <a:t> </a:t>
            </a:r>
            <a:r>
              <a:rPr lang="ru-RU" altLang="ru-RU" sz="2000" b="1">
                <a:solidFill>
                  <a:srgbClr val="003366"/>
                </a:solidFill>
                <a:latin typeface="Arial Black" pitchFamily="34" charset="0"/>
              </a:rPr>
              <a:t>дополнительного образования детей</a:t>
            </a:r>
          </a:p>
          <a:p>
            <a:pPr algn="ctr"/>
            <a:r>
              <a:rPr lang="ru-RU" altLang="ru-RU" sz="1400" b="1">
                <a:solidFill>
                  <a:srgbClr val="003366"/>
                </a:solidFill>
                <a:latin typeface="Arial Black" pitchFamily="34" charset="0"/>
              </a:rPr>
              <a:t>утв. распоряжением Правительства РФ от 04.09. 2014 № 1726-р</a:t>
            </a:r>
          </a:p>
        </p:txBody>
      </p:sp>
      <p:sp>
        <p:nvSpPr>
          <p:cNvPr id="17412" name="Rectangle 8"/>
          <p:cNvSpPr>
            <a:spLocks noChangeArrowheads="1"/>
          </p:cNvSpPr>
          <p:nvPr/>
        </p:nvSpPr>
        <p:spPr bwMode="auto">
          <a:xfrm>
            <a:off x="0" y="2349500"/>
            <a:ext cx="8893175" cy="4003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lvl="1" indent="-285750" algn="just">
              <a:buFontTx/>
              <a:buChar char="•"/>
            </a:pPr>
            <a:r>
              <a:rPr lang="ru-RU" sz="1600" b="1">
                <a:solidFill>
                  <a:srgbClr val="376092"/>
                </a:solidFill>
                <a:latin typeface="Arial" charset="0"/>
              </a:rPr>
              <a:t>План мероприятий на 2015 - 2020 годы по реализации Концепции, </a:t>
            </a:r>
            <a:br>
              <a:rPr lang="ru-RU" sz="1600" b="1">
                <a:solidFill>
                  <a:srgbClr val="376092"/>
                </a:solidFill>
                <a:latin typeface="Arial" charset="0"/>
              </a:rPr>
            </a:br>
            <a:r>
              <a:rPr lang="ru-RU" sz="1600" b="1">
                <a:solidFill>
                  <a:srgbClr val="376092"/>
                </a:solidFill>
                <a:latin typeface="Arial" charset="0"/>
              </a:rPr>
              <a:t>утв. распоряжением Правительства РФ от 04.09.2014 № 1726-р</a:t>
            </a:r>
          </a:p>
          <a:p>
            <a:pPr algn="just">
              <a:buFontTx/>
              <a:buChar char="•"/>
            </a:pPr>
            <a:endParaRPr lang="ru-RU" sz="1600" b="1">
              <a:solidFill>
                <a:srgbClr val="376092"/>
              </a:solidFill>
              <a:latin typeface="Arial" charset="0"/>
            </a:endParaRPr>
          </a:p>
          <a:p>
            <a:pPr marL="742950" lvl="1" indent="-285750" algn="just">
              <a:buFontTx/>
              <a:buChar char="•"/>
            </a:pPr>
            <a:r>
              <a:rPr lang="ru-RU" sz="1600" b="1">
                <a:solidFill>
                  <a:srgbClr val="376092"/>
                </a:solidFill>
                <a:latin typeface="Arial" charset="0"/>
              </a:rPr>
              <a:t>План мероприятий ("дорожная карта") "Изменения в отраслях социальной сферы, направленные на повышение эффективности образования и науки </a:t>
            </a:r>
            <a:br>
              <a:rPr lang="ru-RU" sz="1600" b="1">
                <a:solidFill>
                  <a:srgbClr val="376092"/>
                </a:solidFill>
                <a:latin typeface="Arial" charset="0"/>
              </a:rPr>
            </a:br>
            <a:r>
              <a:rPr lang="ru-RU" sz="1600" b="1">
                <a:solidFill>
                  <a:srgbClr val="376092"/>
                </a:solidFill>
                <a:latin typeface="Arial" charset="0"/>
              </a:rPr>
              <a:t>в Архангельской области», утв. распоряжением Правительства Архангельской области от 13.03.2016 № 60-рп (раздел </a:t>
            </a:r>
            <a:r>
              <a:rPr lang="en-US" sz="1600" b="1">
                <a:solidFill>
                  <a:srgbClr val="376092"/>
                </a:solidFill>
                <a:latin typeface="Arial" charset="0"/>
              </a:rPr>
              <a:t>III</a:t>
            </a:r>
            <a:r>
              <a:rPr lang="ru-RU" sz="1600" b="1">
                <a:solidFill>
                  <a:srgbClr val="376092"/>
                </a:solidFill>
                <a:latin typeface="Arial" charset="0"/>
              </a:rPr>
              <a:t>)</a:t>
            </a:r>
            <a:endParaRPr lang="en-US" sz="1600" b="1">
              <a:solidFill>
                <a:srgbClr val="376092"/>
              </a:solidFill>
              <a:latin typeface="Arial" charset="0"/>
            </a:endParaRPr>
          </a:p>
          <a:p>
            <a:pPr algn="just">
              <a:buFontTx/>
              <a:buChar char="•"/>
            </a:pPr>
            <a:endParaRPr lang="en-US" sz="1600" b="1">
              <a:solidFill>
                <a:srgbClr val="376092"/>
              </a:solidFill>
              <a:latin typeface="Arial" charset="0"/>
            </a:endParaRPr>
          </a:p>
          <a:p>
            <a:pPr marL="742950" lvl="1" indent="-285750" algn="just">
              <a:buFontTx/>
              <a:buChar char="•"/>
            </a:pPr>
            <a:r>
              <a:rPr lang="ru-RU" sz="1600" b="1">
                <a:solidFill>
                  <a:srgbClr val="376092"/>
                </a:solidFill>
                <a:latin typeface="Arial" charset="0"/>
              </a:rPr>
              <a:t>План мероприятий по реализации </a:t>
            </a:r>
            <a:r>
              <a:rPr lang="en-US" sz="1600" b="1">
                <a:solidFill>
                  <a:srgbClr val="376092"/>
                </a:solidFill>
                <a:latin typeface="Arial" charset="0"/>
              </a:rPr>
              <a:t>I</a:t>
            </a:r>
            <a:r>
              <a:rPr lang="ru-RU" sz="1600" b="1">
                <a:solidFill>
                  <a:srgbClr val="376092"/>
                </a:solidFill>
                <a:latin typeface="Arial" charset="0"/>
              </a:rPr>
              <a:t> этапа Концепции на территории Архангельской области в 2016 году, утв. распоряжением министерства образования и науки Архангельской области от 31 декабря 2015 года № 2602</a:t>
            </a:r>
            <a:endParaRPr lang="en-US" sz="1600" b="1">
              <a:solidFill>
                <a:srgbClr val="376092"/>
              </a:solidFill>
              <a:latin typeface="Arial" charset="0"/>
            </a:endParaRPr>
          </a:p>
          <a:p>
            <a:pPr algn="just">
              <a:buFontTx/>
              <a:buChar char="•"/>
            </a:pPr>
            <a:endParaRPr lang="en-US" sz="1600" b="1">
              <a:solidFill>
                <a:srgbClr val="376092"/>
              </a:solidFill>
              <a:latin typeface="Arial" charset="0"/>
            </a:endParaRPr>
          </a:p>
          <a:p>
            <a:pPr marL="742950" lvl="1" indent="-285750" algn="just">
              <a:buFontTx/>
              <a:buChar char="•"/>
            </a:pPr>
            <a:r>
              <a:rPr lang="ru-RU" sz="1600" b="1">
                <a:solidFill>
                  <a:srgbClr val="376092"/>
                </a:solidFill>
                <a:latin typeface="Arial" charset="0"/>
              </a:rPr>
              <a:t>Совет по дополнительному образованию и воспитанию детей </a:t>
            </a:r>
            <a:r>
              <a:rPr lang="en-US" sz="1600" b="1">
                <a:solidFill>
                  <a:srgbClr val="376092"/>
                </a:solidFill>
                <a:latin typeface="Arial" charset="0"/>
              </a:rPr>
              <a:t/>
            </a:r>
            <a:br>
              <a:rPr lang="en-US" sz="1600" b="1">
                <a:solidFill>
                  <a:srgbClr val="376092"/>
                </a:solidFill>
                <a:latin typeface="Arial" charset="0"/>
              </a:rPr>
            </a:br>
            <a:r>
              <a:rPr lang="ru-RU" sz="1600" b="1">
                <a:solidFill>
                  <a:srgbClr val="376092"/>
                </a:solidFill>
                <a:latin typeface="Arial" charset="0"/>
              </a:rPr>
              <a:t>в</a:t>
            </a:r>
            <a:r>
              <a:rPr lang="en-US" sz="1600" b="1">
                <a:solidFill>
                  <a:srgbClr val="376092"/>
                </a:solidFill>
                <a:latin typeface="Arial" charset="0"/>
              </a:rPr>
              <a:t> </a:t>
            </a:r>
            <a:r>
              <a:rPr lang="ru-RU" sz="1600" b="1">
                <a:solidFill>
                  <a:srgbClr val="376092"/>
                </a:solidFill>
                <a:latin typeface="Arial" charset="0"/>
              </a:rPr>
              <a:t>Архангельской области, утв. распоряжением министерства образования и науки Архангельской области от 03 марта 2016 года № 391</a:t>
            </a:r>
          </a:p>
          <a:p>
            <a:pPr algn="just">
              <a:buFontTx/>
              <a:buChar char="•"/>
            </a:pPr>
            <a:endParaRPr lang="ru-RU" sz="1600" b="1">
              <a:solidFill>
                <a:srgbClr val="37609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65088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TextBox 14"/>
          <p:cNvSpPr txBox="1">
            <a:spLocks noChangeArrowheads="1"/>
          </p:cNvSpPr>
          <p:nvPr/>
        </p:nvSpPr>
        <p:spPr bwMode="auto">
          <a:xfrm>
            <a:off x="107950" y="3138488"/>
            <a:ext cx="8805863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3366"/>
                </a:solidFill>
                <a:latin typeface="Arial Black" pitchFamily="34" charset="0"/>
              </a:rPr>
              <a:t>Численность обучающихся в сфере </a:t>
            </a:r>
            <a:br>
              <a:rPr lang="ru-RU" altLang="ru-RU" b="1">
                <a:solidFill>
                  <a:srgbClr val="003366"/>
                </a:solidFill>
                <a:latin typeface="Arial Black" pitchFamily="34" charset="0"/>
              </a:rPr>
            </a:br>
            <a:r>
              <a:rPr lang="ru-RU" altLang="ru-RU" b="1">
                <a:solidFill>
                  <a:srgbClr val="003366"/>
                </a:solidFill>
                <a:latin typeface="Arial Black" pitchFamily="34" charset="0"/>
              </a:rPr>
              <a:t>дополнительного образования (тыс. чел.)</a:t>
            </a:r>
            <a:br>
              <a:rPr lang="ru-RU" altLang="ru-RU" b="1">
                <a:solidFill>
                  <a:srgbClr val="003366"/>
                </a:solidFill>
                <a:latin typeface="Arial Black" pitchFamily="34" charset="0"/>
              </a:rPr>
            </a:br>
            <a:r>
              <a:rPr lang="ru-RU" altLang="ru-RU" sz="1400" b="1">
                <a:solidFill>
                  <a:srgbClr val="003366"/>
                </a:solidFill>
                <a:latin typeface="Arial Black" pitchFamily="34" charset="0"/>
              </a:rPr>
              <a:t>(тыс. чел.)</a:t>
            </a:r>
          </a:p>
        </p:txBody>
      </p:sp>
      <p:sp>
        <p:nvSpPr>
          <p:cNvPr id="18435" name="Прямоугольник 15"/>
          <p:cNvSpPr>
            <a:spLocks noChangeArrowheads="1"/>
          </p:cNvSpPr>
          <p:nvPr/>
        </p:nvSpPr>
        <p:spPr bwMode="auto">
          <a:xfrm>
            <a:off x="684213" y="1700213"/>
            <a:ext cx="77041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3366"/>
                </a:solidFill>
                <a:latin typeface="Arial Black" pitchFamily="34" charset="0"/>
              </a:rPr>
              <a:t>Сеть организаций дополнительного образования</a:t>
            </a:r>
          </a:p>
        </p:txBody>
      </p:sp>
      <p:graphicFrame>
        <p:nvGraphicFramePr>
          <p:cNvPr id="30772" name="Group 52"/>
          <p:cNvGraphicFramePr>
            <a:graphicFrameLocks noGrp="1"/>
          </p:cNvGraphicFramePr>
          <p:nvPr/>
        </p:nvGraphicFramePr>
        <p:xfrm>
          <a:off x="684213" y="2205038"/>
          <a:ext cx="7704137" cy="803275"/>
        </p:xfrm>
        <a:graphic>
          <a:graphicData uri="http://schemas.openxmlformats.org/drawingml/2006/table">
            <a:tbl>
              <a:tblPr/>
              <a:tblGrid>
                <a:gridCol w="2568575"/>
                <a:gridCol w="2566987"/>
                <a:gridCol w="2568575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2014 год</a:t>
                      </a:r>
                    </a:p>
                  </a:txBody>
                  <a:tcPr marT="45742" marB="4574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9F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2015 год</a:t>
                      </a:r>
                    </a:p>
                  </a:txBody>
                  <a:tcPr marT="45742" marB="4574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9F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2016 год</a:t>
                      </a:r>
                    </a:p>
                  </a:txBody>
                  <a:tcPr marT="45742" marB="4574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9FCD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107</a:t>
                      </a:r>
                    </a:p>
                  </a:txBody>
                  <a:tcPr marT="45742" marB="4574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94</a:t>
                      </a:r>
                    </a:p>
                  </a:txBody>
                  <a:tcPr marT="45742" marB="4574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91</a:t>
                      </a:r>
                    </a:p>
                  </a:txBody>
                  <a:tcPr marT="45742" marB="4574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481" name="Group 49"/>
          <p:cNvGraphicFramePr>
            <a:graphicFrameLocks noGrp="1"/>
          </p:cNvGraphicFramePr>
          <p:nvPr/>
        </p:nvGraphicFramePr>
        <p:xfrm>
          <a:off x="271463" y="3789363"/>
          <a:ext cx="8601075" cy="2738437"/>
        </p:xfrm>
        <a:graphic>
          <a:graphicData uri="http://schemas.openxmlformats.org/drawingml/2006/table">
            <a:tbl>
              <a:tblPr/>
              <a:tblGrid>
                <a:gridCol w="2498725"/>
                <a:gridCol w="1949450"/>
                <a:gridCol w="2074862"/>
                <a:gridCol w="2078038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9F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2014 год</a:t>
                      </a:r>
                    </a:p>
                  </a:txBody>
                  <a:tcPr marL="91427" marR="91427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9F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2015 год</a:t>
                      </a:r>
                    </a:p>
                  </a:txBody>
                  <a:tcPr marL="91427" marR="91427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9F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2016 год</a:t>
                      </a:r>
                    </a:p>
                  </a:txBody>
                  <a:tcPr marL="91427" marR="91427" marT="45717" marB="4571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99FCD"/>
                    </a:solidFill>
                  </a:tcPr>
                </a:tc>
              </a:tr>
              <a:tr h="1006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Организации дополнительного образования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7" marR="91427" marT="45717" marB="45717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101,2</a:t>
                      </a:r>
                    </a:p>
                  </a:txBody>
                  <a:tcPr marL="91427" marR="91427" marT="45717" marB="45717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95,5</a:t>
                      </a:r>
                    </a:p>
                  </a:txBody>
                  <a:tcPr marL="91427" marR="91427" marT="45717" marB="45717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91,9</a:t>
                      </a:r>
                    </a:p>
                  </a:txBody>
                  <a:tcPr marL="91427" marR="91427" marT="45717" marB="45717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641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Общеобразовательные организации</a:t>
                      </a:r>
                    </a:p>
                  </a:txBody>
                  <a:tcPr marL="91427" marR="91427" marT="45717" marB="45717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70,4</a:t>
                      </a:r>
                    </a:p>
                  </a:txBody>
                  <a:tcPr marL="91427" marR="91427" marT="45717" marB="45717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108,5</a:t>
                      </a:r>
                    </a:p>
                  </a:txBody>
                  <a:tcPr marL="91427" marR="91427" marT="45717" marB="45717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113,1</a:t>
                      </a:r>
                    </a:p>
                  </a:txBody>
                  <a:tcPr marL="91427" marR="91427" marT="45717" marB="45717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Охват дополнительным образованием</a:t>
                      </a:r>
                    </a:p>
                  </a:txBody>
                  <a:tcPr marL="91427" marR="91427" marT="45717" marB="45717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62%</a:t>
                      </a:r>
                    </a:p>
                  </a:txBody>
                  <a:tcPr marL="91427" marR="91427" marT="45717" marB="45717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64%</a:t>
                      </a:r>
                    </a:p>
                  </a:txBody>
                  <a:tcPr marL="91427" marR="91427" marT="45717" marB="45717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Arial" charset="0"/>
                        </a:rPr>
                        <a:t>65%</a:t>
                      </a:r>
                    </a:p>
                  </a:txBody>
                  <a:tcPr marL="91427" marR="91427" marT="45717" marB="45717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sp>
        <p:nvSpPr>
          <p:cNvPr id="18477" name="Text Box 47"/>
          <p:cNvSpPr txBox="1">
            <a:spLocks noChangeArrowheads="1"/>
          </p:cNvSpPr>
          <p:nvPr/>
        </p:nvSpPr>
        <p:spPr bwMode="auto">
          <a:xfrm>
            <a:off x="0" y="1196975"/>
            <a:ext cx="9144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3366"/>
                </a:solidFill>
                <a:latin typeface="Arial Black" pitchFamily="34" charset="0"/>
              </a:rPr>
              <a:t>Обеспечение доступности дополнительного образования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65088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Rectangle 5"/>
          <p:cNvSpPr>
            <a:spLocks noChangeArrowheads="1"/>
          </p:cNvSpPr>
          <p:nvPr/>
        </p:nvSpPr>
        <p:spPr bwMode="auto">
          <a:xfrm>
            <a:off x="155575" y="1268413"/>
            <a:ext cx="8832850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3366"/>
                </a:solidFill>
                <a:latin typeface="Arial" charset="0"/>
              </a:rPr>
              <a:t>Обеспечение надлежащего учета детей, </a:t>
            </a:r>
            <a:br>
              <a:rPr lang="ru-RU" sz="2000" b="1">
                <a:solidFill>
                  <a:srgbClr val="003366"/>
                </a:solidFill>
                <a:latin typeface="Arial" charset="0"/>
              </a:rPr>
            </a:br>
            <a:r>
              <a:rPr lang="ru-RU" sz="2000" b="1">
                <a:solidFill>
                  <a:srgbClr val="003366"/>
                </a:solidFill>
                <a:latin typeface="Arial" charset="0"/>
              </a:rPr>
              <a:t>обучающихся в системе дополнительного образования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-419100" y="2282825"/>
            <a:ext cx="95281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lvl="2" algn="just">
              <a:buFontTx/>
              <a:buChar char="•"/>
            </a:pPr>
            <a:r>
              <a:rPr lang="ru-RU" b="1">
                <a:solidFill>
                  <a:srgbClr val="376092"/>
                </a:solidFill>
                <a:latin typeface="Arial" charset="0"/>
              </a:rPr>
              <a:t>Создание регионального сегмента единой федеральной межведомственной информационной системы «Контингент» - 2016 год</a:t>
            </a:r>
          </a:p>
          <a:p>
            <a:pPr algn="just">
              <a:buFontTx/>
              <a:buChar char="•"/>
            </a:pPr>
            <a:endParaRPr lang="ru-RU" b="1">
              <a:solidFill>
                <a:srgbClr val="376092"/>
              </a:solidFill>
              <a:latin typeface="Arial" charset="0"/>
            </a:endParaRPr>
          </a:p>
          <a:p>
            <a:pPr lvl="2" algn="just">
              <a:buFontTx/>
              <a:buChar char="•"/>
            </a:pPr>
            <a:r>
              <a:rPr lang="ru-RU" b="1">
                <a:solidFill>
                  <a:srgbClr val="376092"/>
                </a:solidFill>
                <a:latin typeface="Arial" charset="0"/>
              </a:rPr>
              <a:t>Аттестация системы, обучение сотрудников - октябрь 2016 года</a:t>
            </a:r>
          </a:p>
          <a:p>
            <a:pPr algn="just">
              <a:buFontTx/>
              <a:buChar char="•"/>
            </a:pPr>
            <a:endParaRPr lang="ru-RU" b="1">
              <a:solidFill>
                <a:srgbClr val="376092"/>
              </a:solidFill>
              <a:latin typeface="Arial" charset="0"/>
            </a:endParaRPr>
          </a:p>
          <a:p>
            <a:pPr lvl="2" algn="just">
              <a:buFontTx/>
              <a:buChar char="•"/>
            </a:pPr>
            <a:r>
              <a:rPr lang="ru-RU" b="1">
                <a:solidFill>
                  <a:srgbClr val="376092"/>
                </a:solidFill>
                <a:latin typeface="Arial" charset="0"/>
              </a:rPr>
              <a:t>Наполнение системы – до 01 февраля 2017 года</a:t>
            </a:r>
          </a:p>
        </p:txBody>
      </p:sp>
      <p:sp>
        <p:nvSpPr>
          <p:cNvPr id="19460" name="Text Box 7"/>
          <p:cNvSpPr txBox="1">
            <a:spLocks noChangeArrowheads="1"/>
          </p:cNvSpPr>
          <p:nvPr/>
        </p:nvSpPr>
        <p:spPr bwMode="auto">
          <a:xfrm>
            <a:off x="287338" y="4508500"/>
            <a:ext cx="8569325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003366"/>
                </a:solidFill>
                <a:latin typeface="Arial Black" pitchFamily="34" charset="0"/>
              </a:rPr>
              <a:t>Результаты: 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rgbClr val="003366"/>
                </a:solidFill>
                <a:latin typeface="Arial" charset="0"/>
              </a:rPr>
              <a:t>объективная картина охвата обучающихся дополнительным образованием, 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rgbClr val="003366"/>
                </a:solidFill>
                <a:latin typeface="Arial" charset="0"/>
              </a:rPr>
              <a:t>контроль посещения детьми выбранных программ обучения, </a:t>
            </a:r>
          </a:p>
          <a:p>
            <a:pPr>
              <a:spcBef>
                <a:spcPct val="50000"/>
              </a:spcBef>
            </a:pPr>
            <a:r>
              <a:rPr lang="ru-RU">
                <a:solidFill>
                  <a:srgbClr val="003366"/>
                </a:solidFill>
                <a:latin typeface="Arial" charset="0"/>
              </a:rPr>
              <a:t>контроль данных органов местного самоуправления для расчета субвенции </a:t>
            </a:r>
            <a:br>
              <a:rPr lang="ru-RU">
                <a:solidFill>
                  <a:srgbClr val="003366"/>
                </a:solidFill>
                <a:latin typeface="Arial" charset="0"/>
              </a:rPr>
            </a:br>
            <a:r>
              <a:rPr lang="ru-RU">
                <a:solidFill>
                  <a:srgbClr val="003366"/>
                </a:solidFill>
                <a:latin typeface="Arial" charset="0"/>
              </a:rPr>
              <a:t>в части дополнительного образования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4"/>
          <p:cNvSpPr>
            <a:spLocks noChangeArrowheads="1"/>
          </p:cNvSpPr>
          <p:nvPr/>
        </p:nvSpPr>
        <p:spPr bwMode="auto">
          <a:xfrm>
            <a:off x="719138" y="1196975"/>
            <a:ext cx="77057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3366"/>
                </a:solidFill>
                <a:latin typeface="Arial" charset="0"/>
              </a:rPr>
              <a:t>Обеспечение качества дополнительного образования </a:t>
            </a:r>
          </a:p>
        </p:txBody>
      </p:sp>
      <p:pic>
        <p:nvPicPr>
          <p:cNvPr id="2048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65088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33338" y="2330450"/>
            <a:ext cx="4537075" cy="1968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rgbClr val="003366"/>
                </a:solidFill>
                <a:latin typeface="Arial Black" pitchFamily="34" charset="0"/>
              </a:rPr>
              <a:t>Государственные </a:t>
            </a:r>
            <a:br>
              <a:rPr lang="ru-RU" sz="1400" b="1" dirty="0">
                <a:solidFill>
                  <a:srgbClr val="003366"/>
                </a:solidFill>
                <a:latin typeface="Arial Black" pitchFamily="34" charset="0"/>
              </a:rPr>
            </a:br>
            <a:r>
              <a:rPr lang="ru-RU" sz="1400" b="1" dirty="0">
                <a:solidFill>
                  <a:srgbClr val="003366"/>
                </a:solidFill>
                <a:latin typeface="Arial Black" pitchFamily="34" charset="0"/>
              </a:rPr>
              <a:t>образовательные организации </a:t>
            </a:r>
            <a:br>
              <a:rPr lang="ru-RU" sz="1400" b="1" dirty="0">
                <a:solidFill>
                  <a:srgbClr val="003366"/>
                </a:solidFill>
                <a:latin typeface="Arial Black" pitchFamily="34" charset="0"/>
              </a:rPr>
            </a:br>
            <a:r>
              <a:rPr lang="ru-RU" sz="1400" b="1" dirty="0">
                <a:solidFill>
                  <a:srgbClr val="003366"/>
                </a:solidFill>
                <a:latin typeface="Arial Black" pitchFamily="34" charset="0"/>
              </a:rPr>
              <a:t>Архангельской области</a:t>
            </a:r>
          </a:p>
          <a:p>
            <a:pPr algn="ctr">
              <a:defRPr/>
            </a:pPr>
            <a:endParaRPr lang="ru-RU" sz="800" b="1" dirty="0">
              <a:solidFill>
                <a:schemeClr val="accent1">
                  <a:lumMod val="75000"/>
                </a:schemeClr>
              </a:solidFill>
              <a:latin typeface="Arial Black" pitchFamily="34" charset="0"/>
            </a:endParaRPr>
          </a:p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Дворец детского и юношеского творчества</a:t>
            </a:r>
          </a:p>
          <a:p>
            <a:pPr algn="ctr">
              <a:defRPr/>
            </a:pPr>
            <a:endParaRPr lang="ru-RU" sz="800" b="1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Детская школа народных ремесел</a:t>
            </a:r>
          </a:p>
          <a:p>
            <a:pPr algn="ctr">
              <a:defRPr/>
            </a:pPr>
            <a:endParaRPr lang="ru-RU" sz="800" b="1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Музыкальная школа № 1 </a:t>
            </a:r>
            <a:b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</a:b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Баренцева региона</a:t>
            </a:r>
          </a:p>
        </p:txBody>
      </p:sp>
      <p:sp>
        <p:nvSpPr>
          <p:cNvPr id="20484" name="Text Box 7"/>
          <p:cNvSpPr txBox="1">
            <a:spLocks noChangeArrowheads="1"/>
          </p:cNvSpPr>
          <p:nvPr/>
        </p:nvSpPr>
        <p:spPr bwMode="auto">
          <a:xfrm>
            <a:off x="4978400" y="2330450"/>
            <a:ext cx="3744913" cy="20304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b="1">
                <a:solidFill>
                  <a:srgbClr val="003366"/>
                </a:solidFill>
                <a:latin typeface="Arial Black" pitchFamily="34" charset="0"/>
              </a:rPr>
              <a:t>Муниципальные образовательные организации </a:t>
            </a:r>
          </a:p>
          <a:p>
            <a:pPr algn="ctr"/>
            <a:endParaRPr lang="ru-RU" sz="1400" b="1">
              <a:solidFill>
                <a:srgbClr val="376092"/>
              </a:solidFill>
              <a:latin typeface="Arial Black" pitchFamily="34" charset="0"/>
            </a:endParaRPr>
          </a:p>
          <a:p>
            <a:pPr algn="ctr"/>
            <a:r>
              <a:rPr lang="ru-RU" sz="1400" b="1">
                <a:solidFill>
                  <a:srgbClr val="376092"/>
                </a:solidFill>
                <a:latin typeface="Arial" charset="0"/>
              </a:rPr>
              <a:t>Центр юношеского </a:t>
            </a:r>
            <a:br>
              <a:rPr lang="ru-RU" sz="1400" b="1">
                <a:solidFill>
                  <a:srgbClr val="376092"/>
                </a:solidFill>
                <a:latin typeface="Arial" charset="0"/>
              </a:rPr>
            </a:br>
            <a:r>
              <a:rPr lang="ru-RU" sz="1400" b="1">
                <a:solidFill>
                  <a:srgbClr val="376092"/>
                </a:solidFill>
                <a:latin typeface="Arial" charset="0"/>
              </a:rPr>
              <a:t>научно-технического творчества </a:t>
            </a:r>
            <a:br>
              <a:rPr lang="ru-RU" sz="1400" b="1">
                <a:solidFill>
                  <a:srgbClr val="376092"/>
                </a:solidFill>
                <a:latin typeface="Arial" charset="0"/>
              </a:rPr>
            </a:br>
            <a:r>
              <a:rPr lang="ru-RU" sz="1400" b="1">
                <a:solidFill>
                  <a:srgbClr val="376092"/>
                </a:solidFill>
                <a:latin typeface="Arial" charset="0"/>
              </a:rPr>
              <a:t>г. Северодвинска</a:t>
            </a:r>
          </a:p>
          <a:p>
            <a:pPr algn="ctr"/>
            <a:r>
              <a:rPr lang="ru-RU" sz="900" b="1">
                <a:solidFill>
                  <a:srgbClr val="376092"/>
                </a:solidFill>
                <a:latin typeface="Arial" charset="0"/>
              </a:rPr>
              <a:t> </a:t>
            </a:r>
          </a:p>
          <a:p>
            <a:pPr algn="ctr"/>
            <a:r>
              <a:rPr lang="ru-RU" sz="1400" b="1">
                <a:solidFill>
                  <a:srgbClr val="376092"/>
                </a:solidFill>
                <a:latin typeface="Arial" charset="0"/>
              </a:rPr>
              <a:t>Детско-юношеский центр </a:t>
            </a:r>
            <a:br>
              <a:rPr lang="ru-RU" sz="1400" b="1">
                <a:solidFill>
                  <a:srgbClr val="376092"/>
                </a:solidFill>
                <a:latin typeface="Arial" charset="0"/>
              </a:rPr>
            </a:br>
            <a:r>
              <a:rPr lang="ru-RU" sz="1400" b="1">
                <a:solidFill>
                  <a:srgbClr val="376092"/>
                </a:solidFill>
                <a:latin typeface="Arial" charset="0"/>
              </a:rPr>
              <a:t>г. Северодвинска </a:t>
            </a:r>
          </a:p>
        </p:txBody>
      </p:sp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1590675" y="5432425"/>
            <a:ext cx="5976938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3366"/>
                </a:solidFill>
              </a:rPr>
              <a:t>Развитие дистанционных образовательных технологий </a:t>
            </a:r>
          </a:p>
          <a:p>
            <a:pPr algn="ctr"/>
            <a:endParaRPr lang="ru-RU" sz="800" b="1">
              <a:solidFill>
                <a:srgbClr val="003366"/>
              </a:solidFill>
            </a:endParaRPr>
          </a:p>
          <a:p>
            <a:pPr algn="ctr"/>
            <a:r>
              <a:rPr lang="ru-RU" sz="1600" b="1">
                <a:solidFill>
                  <a:srgbClr val="003366"/>
                </a:solidFill>
              </a:rPr>
              <a:t>Поддержка одаренных и талантливых детей</a:t>
            </a:r>
          </a:p>
          <a:p>
            <a:pPr algn="ctr"/>
            <a:endParaRPr lang="ru-RU" sz="800" b="1">
              <a:solidFill>
                <a:srgbClr val="003366"/>
              </a:solidFill>
            </a:endParaRPr>
          </a:p>
          <a:p>
            <a:pPr algn="ctr"/>
            <a:r>
              <a:rPr lang="ru-RU" sz="1600" b="1">
                <a:solidFill>
                  <a:srgbClr val="003366"/>
                </a:solidFill>
              </a:rPr>
              <a:t>Профориентация на инженерные специальности </a:t>
            </a:r>
          </a:p>
          <a:p>
            <a:pPr algn="ctr"/>
            <a:r>
              <a:rPr lang="ru-RU" sz="800" b="1">
                <a:solidFill>
                  <a:srgbClr val="003366"/>
                </a:solidFill>
              </a:rPr>
              <a:t>……</a:t>
            </a:r>
          </a:p>
        </p:txBody>
      </p:sp>
      <p:pic>
        <p:nvPicPr>
          <p:cNvPr id="20486" name="Picture 2"/>
          <p:cNvPicPr>
            <a:picLocks noChangeAspect="1" noChangeArrowheads="1"/>
          </p:cNvPicPr>
          <p:nvPr/>
        </p:nvPicPr>
        <p:blipFill>
          <a:blip r:embed="rId3"/>
          <a:srcRect l="19373" t="12079" r="47552" b="72279"/>
          <a:stretch>
            <a:fillRect/>
          </a:stretch>
        </p:blipFill>
        <p:spPr bwMode="auto">
          <a:xfrm>
            <a:off x="1624013" y="4535488"/>
            <a:ext cx="1512887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7" descr="http://www.news29.ru/media.data/news_01/51980/5983e60f0852c2c8ba08e9aa3642ebb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4713" y="4429125"/>
            <a:ext cx="8636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4" descr="http://www.vdvsn.ru/upload/iblock/858/858bb1665885470a2a16ee280c23a498.jpg"/>
          <p:cNvPicPr>
            <a:picLocks noChangeAspect="1" noChangeArrowheads="1"/>
          </p:cNvPicPr>
          <p:nvPr/>
        </p:nvPicPr>
        <p:blipFill>
          <a:blip r:embed="rId5"/>
          <a:srcRect t="22810" b="21429"/>
          <a:stretch>
            <a:fillRect/>
          </a:stretch>
        </p:blipFill>
        <p:spPr bwMode="auto">
          <a:xfrm>
            <a:off x="4481513" y="4551363"/>
            <a:ext cx="10048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5"/>
          <p:cNvPicPr>
            <a:picLocks noChangeAspect="1" noChangeArrowheads="1"/>
          </p:cNvPicPr>
          <p:nvPr/>
        </p:nvPicPr>
        <p:blipFill>
          <a:blip r:embed="rId6"/>
          <a:srcRect t="13879" r="71262" b="71840"/>
          <a:stretch>
            <a:fillRect/>
          </a:stretch>
        </p:blipFill>
        <p:spPr bwMode="auto">
          <a:xfrm>
            <a:off x="5797550" y="4543425"/>
            <a:ext cx="15478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50825" y="1600200"/>
            <a:ext cx="8713788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Выявление и поддержка учреждений – лидеров, </a:t>
            </a:r>
            <a:b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</a:br>
            <a:r>
              <a:rPr lang="ru-RU" altLang="ru-RU" b="1" dirty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распространение лучшего опыта дополнительного образования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Text Box 18"/>
          <p:cNvSpPr txBox="1">
            <a:spLocks noChangeArrowheads="1"/>
          </p:cNvSpPr>
          <p:nvPr/>
        </p:nvSpPr>
        <p:spPr bwMode="auto">
          <a:xfrm>
            <a:off x="53975" y="3860800"/>
            <a:ext cx="27717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«Молодые таланты Поморья»</a:t>
            </a:r>
          </a:p>
        </p:txBody>
      </p:sp>
      <p:pic>
        <p:nvPicPr>
          <p:cNvPr id="2150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87313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http://pionerov.ru/assets/galleries/166/cvscgjt8jd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4727394"/>
            <a:ext cx="1971647" cy="12938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6" name="Picture 4" descr="http://pionerov.ru/assets/galleries/166/dsc_78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9050" y="2130847"/>
            <a:ext cx="1739109" cy="10631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8" name="Picture 6" descr="http://pionerov.ru/assets/galleries/166/dsc_79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5157192"/>
            <a:ext cx="1872208" cy="1338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40" name="Picture 8" descr="http://pionerov.ru/assets/galleries/166/dsc_816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2592431"/>
            <a:ext cx="1721115" cy="13681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42" name="Picture 10" descr="http://arhmuz.ru/_data/files.thumb/d/9/d9888e7f1a48f6d_555.f08c9e1b29_g-middl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32040" y="2276872"/>
            <a:ext cx="1800200" cy="120013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7898" name="Прямоугольник 13"/>
          <p:cNvSpPr>
            <a:spLocks noChangeArrowheads="1"/>
          </p:cNvSpPr>
          <p:nvPr/>
        </p:nvSpPr>
        <p:spPr bwMode="auto">
          <a:xfrm>
            <a:off x="6623050" y="2349500"/>
            <a:ext cx="2520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«Юные музыканты Поморья» </a:t>
            </a:r>
          </a:p>
        </p:txBody>
      </p:sp>
      <p:pic>
        <p:nvPicPr>
          <p:cNvPr id="18444" name="Picture 12" descr="http://arhmuz.ru/_data/files.thumb/9/3/9326562a2dc7817_556.c796fa2ba7_g-middl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020272" y="3212976"/>
            <a:ext cx="1944216" cy="12961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7900" name="Прямоугольник 15"/>
          <p:cNvSpPr>
            <a:spLocks noChangeArrowheads="1"/>
          </p:cNvSpPr>
          <p:nvPr/>
        </p:nvSpPr>
        <p:spPr bwMode="auto">
          <a:xfrm>
            <a:off x="4932363" y="4556125"/>
            <a:ext cx="25209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«Школа детского самоуправления» </a:t>
            </a:r>
          </a:p>
        </p:txBody>
      </p:sp>
      <p:pic>
        <p:nvPicPr>
          <p:cNvPr id="17" name="Picture 4" descr="http://www.news29.ru/media.data/news_01/45754/fd5689ff1b73e3873c037b5e792226c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60032" y="5445224"/>
            <a:ext cx="1863380" cy="12453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" name="Picture 8" descr="http://www.news29.ru/media.data/news_01/45754/a9b6f11dfa03cb4c67dfb83fa208e12b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948264" y="5469826"/>
            <a:ext cx="1800200" cy="12031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21517" name="Rectangle 15"/>
          <p:cNvSpPr>
            <a:spLocks noChangeArrowheads="1"/>
          </p:cNvSpPr>
          <p:nvPr/>
        </p:nvSpPr>
        <p:spPr bwMode="auto">
          <a:xfrm>
            <a:off x="719138" y="1196975"/>
            <a:ext cx="7705725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3366"/>
                </a:solidFill>
                <a:latin typeface="Arial" charset="0"/>
              </a:rPr>
              <a:t>Обеспечение качества дополнительного образования</a:t>
            </a:r>
          </a:p>
          <a:p>
            <a:pPr algn="ctr"/>
            <a:r>
              <a:rPr lang="ru-RU" sz="2000" b="1">
                <a:solidFill>
                  <a:srgbClr val="003366"/>
                </a:solidFill>
                <a:latin typeface="Arial" charset="0"/>
              </a:rPr>
              <a:t>Реализация инновационных проектов и программ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87313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" name="Group 33"/>
          <p:cNvGraphicFramePr>
            <a:graphicFrameLocks noGrp="1"/>
          </p:cNvGraphicFramePr>
          <p:nvPr>
            <p:ph idx="4294967295"/>
          </p:nvPr>
        </p:nvGraphicFramePr>
        <p:xfrm>
          <a:off x="251520" y="5085184"/>
          <a:ext cx="8517632" cy="1463040"/>
        </p:xfrm>
        <a:graphic>
          <a:graphicData uri="http://schemas.openxmlformats.org/drawingml/2006/table">
            <a:tbl>
              <a:tblPr>
                <a:effectLst>
                  <a:outerShdw blurRad="76200" dir="13500000" sy="23000" kx="1200000" algn="br" rotWithShape="0">
                    <a:prstClr val="black">
                      <a:alpha val="20000"/>
                    </a:prstClr>
                  </a:outerShdw>
                </a:effectLst>
              </a:tblPr>
              <a:tblGrid>
                <a:gridCol w="4258816"/>
                <a:gridCol w="4258816"/>
              </a:tblGrid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Федеральный центр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</a:rPr>
                        <a:t>Количество путевок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CC"/>
                          </a:solidFill>
                          <a:effectLst/>
                          <a:latin typeface="Arial" charset="0"/>
                        </a:rPr>
                        <a:t>«Орленок»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CC"/>
                          </a:solidFill>
                          <a:effectLst/>
                          <a:latin typeface="Arial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  <a:tr h="230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CC"/>
                          </a:solidFill>
                          <a:effectLst/>
                          <a:latin typeface="Arial" charset="0"/>
                        </a:rPr>
                        <a:t>«Артек»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66CC"/>
                          </a:solidFill>
                          <a:effectLst/>
                          <a:latin typeface="Arial" charset="0"/>
                        </a:rPr>
                        <a:t>106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FA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CC"/>
                          </a:solidFill>
                          <a:effectLst/>
                          <a:latin typeface="Arial" charset="0"/>
                        </a:rPr>
                        <a:t>«Смена»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66CC"/>
                          </a:solidFill>
                          <a:effectLst/>
                          <a:latin typeface="Arial" charset="0"/>
                        </a:rPr>
                        <a:t>24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3F4"/>
                    </a:solidFill>
                  </a:tcPr>
                </a:tc>
              </a:tr>
            </a:tbl>
          </a:graphicData>
        </a:graphic>
      </p:graphicFrame>
      <p:pic>
        <p:nvPicPr>
          <p:cNvPr id="35842" name="Picture 2" descr="C:\Users\Pogozheva\Desktop\Работа\ШБ\Карел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9138" y="2121450"/>
            <a:ext cx="3434497" cy="2615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2532" name="Rectangle 8"/>
          <p:cNvSpPr>
            <a:spLocks noChangeArrowheads="1"/>
          </p:cNvSpPr>
          <p:nvPr/>
        </p:nvSpPr>
        <p:spPr bwMode="auto">
          <a:xfrm>
            <a:off x="719138" y="1196975"/>
            <a:ext cx="7705725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3366"/>
                </a:solidFill>
                <a:latin typeface="Arial" charset="0"/>
              </a:rPr>
              <a:t>Обеспечение качества дополнительного образования</a:t>
            </a:r>
          </a:p>
          <a:p>
            <a:pPr algn="ctr"/>
            <a:r>
              <a:rPr lang="ru-RU" sz="2000" b="1">
                <a:solidFill>
                  <a:srgbClr val="003366"/>
                </a:solidFill>
                <a:latin typeface="Arial" charset="0"/>
              </a:rPr>
              <a:t>Система областных мероприятий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2000" y="2120900"/>
            <a:ext cx="2808288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Образование</a:t>
            </a:r>
          </a:p>
          <a:p>
            <a:pPr>
              <a:defRPr/>
            </a:pPr>
            <a:endParaRPr lang="ru-RU" sz="16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>
              <a:defRPr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Культура</a:t>
            </a:r>
          </a:p>
          <a:p>
            <a:pPr>
              <a:defRPr/>
            </a:pPr>
            <a:endParaRPr lang="ru-RU" sz="16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>
              <a:defRPr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Спорт</a:t>
            </a:r>
          </a:p>
          <a:p>
            <a:pPr>
              <a:defRPr/>
            </a:pPr>
            <a:endParaRPr lang="ru-RU" sz="1600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>
              <a:defRPr/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Молодежная политика</a:t>
            </a:r>
          </a:p>
        </p:txBody>
      </p:sp>
      <p:sp>
        <p:nvSpPr>
          <p:cNvPr id="22534" name="TextBox 2"/>
          <p:cNvSpPr txBox="1">
            <a:spLocks noChangeArrowheads="1"/>
          </p:cNvSpPr>
          <p:nvPr/>
        </p:nvSpPr>
        <p:spPr bwMode="auto">
          <a:xfrm>
            <a:off x="5764213" y="3987800"/>
            <a:ext cx="316865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600">
                <a:solidFill>
                  <a:srgbClr val="003366"/>
                </a:solidFill>
                <a:latin typeface="Arial Black" pitchFamily="34" charset="0"/>
              </a:rPr>
              <a:t>Единый план </a:t>
            </a:r>
            <a:br>
              <a:rPr lang="ru-RU" sz="1600">
                <a:solidFill>
                  <a:srgbClr val="003366"/>
                </a:solidFill>
                <a:latin typeface="Arial Black" pitchFamily="34" charset="0"/>
              </a:rPr>
            </a:br>
            <a:r>
              <a:rPr lang="ru-RU" sz="1600">
                <a:solidFill>
                  <a:srgbClr val="003366"/>
                </a:solidFill>
                <a:latin typeface="Arial Black" pitchFamily="34" charset="0"/>
              </a:rPr>
              <a:t>наиболее значимых областных мероприятий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7812088" y="2120900"/>
            <a:ext cx="0" cy="166846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Выгнутая вправо стрелка 26"/>
          <p:cNvSpPr/>
          <p:nvPr/>
        </p:nvSpPr>
        <p:spPr>
          <a:xfrm>
            <a:off x="8172450" y="2636838"/>
            <a:ext cx="360363" cy="792162"/>
          </a:xfrm>
          <a:prstGeom prst="curvedLef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6"/>
          <p:cNvSpPr>
            <a:spLocks noChangeArrowheads="1"/>
          </p:cNvSpPr>
          <p:nvPr/>
        </p:nvSpPr>
        <p:spPr bwMode="auto">
          <a:xfrm>
            <a:off x="182563" y="1665288"/>
            <a:ext cx="3779837" cy="2678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ru-RU" sz="1400" b="1" dirty="0" err="1">
                <a:solidFill>
                  <a:srgbClr val="003366"/>
                </a:solidFill>
                <a:latin typeface="Arial Black" pitchFamily="34" charset="0"/>
              </a:rPr>
              <a:t>Авиамоделирование</a:t>
            </a:r>
            <a:r>
              <a:rPr lang="ru-RU" sz="1400" b="1" dirty="0">
                <a:solidFill>
                  <a:srgbClr val="003366"/>
                </a:solidFill>
                <a:latin typeface="Arial Black" pitchFamily="34" charset="0"/>
              </a:rPr>
              <a:t>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Архангельск, Северодвинск</a:t>
            </a:r>
          </a:p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400" b="1" dirty="0" err="1">
                <a:solidFill>
                  <a:srgbClr val="003366"/>
                </a:solidFill>
                <a:latin typeface="Arial Black" pitchFamily="34" charset="0"/>
              </a:rPr>
              <a:t>Судомоделирование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Архангельск, Северодвинск, </a:t>
            </a:r>
            <a:b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Мирный, Коряжма</a:t>
            </a:r>
          </a:p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sz="1400" b="1" dirty="0" err="1">
                <a:solidFill>
                  <a:srgbClr val="003366"/>
                </a:solidFill>
                <a:latin typeface="Arial Black" pitchFamily="34" charset="0"/>
              </a:rPr>
              <a:t>Ракетомоделирование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Архангельск, Северодвинск, Мирный</a:t>
            </a:r>
          </a:p>
          <a:p>
            <a:pPr algn="ctr">
              <a:spcBef>
                <a:spcPct val="50000"/>
              </a:spcBef>
              <a:buFontTx/>
              <a:buChar char="•"/>
              <a:defRPr/>
            </a:pP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 </a:t>
            </a:r>
            <a:r>
              <a:rPr lang="ru-RU" sz="1400" b="1" dirty="0">
                <a:solidFill>
                  <a:srgbClr val="003366"/>
                </a:solidFill>
                <a:latin typeface="Arial Black" pitchFamily="34" charset="0"/>
              </a:rPr>
              <a:t>Картинг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 Black" pitchFamily="34" charset="0"/>
              </a:rPr>
              <a:t> </a:t>
            </a: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1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4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Северодвинск, Коряжма, Новодвинск</a:t>
            </a:r>
          </a:p>
          <a:p>
            <a:pPr algn="ctr">
              <a:spcBef>
                <a:spcPct val="50000"/>
              </a:spcBef>
              <a:buFontTx/>
              <a:buChar char="•"/>
              <a:defRPr/>
            </a:pPr>
            <a:endParaRPr lang="ru-RU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355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65088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1"/>
          <p:cNvSpPr txBox="1">
            <a:spLocks noChangeArrowheads="1"/>
          </p:cNvSpPr>
          <p:nvPr/>
        </p:nvSpPr>
        <p:spPr bwMode="auto">
          <a:xfrm>
            <a:off x="0" y="1125538"/>
            <a:ext cx="91440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003366"/>
                </a:solidFill>
                <a:latin typeface="Arial" charset="0"/>
              </a:rPr>
              <a:t>Развитие технического творчества </a:t>
            </a:r>
          </a:p>
        </p:txBody>
      </p:sp>
      <p:sp>
        <p:nvSpPr>
          <p:cNvPr id="41992" name="Rectangle 6"/>
          <p:cNvSpPr>
            <a:spLocks noChangeArrowheads="1"/>
          </p:cNvSpPr>
          <p:nvPr/>
        </p:nvSpPr>
        <p:spPr bwMode="auto">
          <a:xfrm>
            <a:off x="4932363" y="1611313"/>
            <a:ext cx="3995737" cy="31765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Char char="•"/>
            </a:pPr>
            <a:r>
              <a:rPr lang="ru-RU" sz="1400" b="1">
                <a:solidFill>
                  <a:srgbClr val="003366"/>
                </a:solidFill>
                <a:latin typeface="Arial Black" pitchFamily="34" charset="0"/>
              </a:rPr>
              <a:t>Мотокросс</a:t>
            </a:r>
            <a:r>
              <a:rPr lang="ru-RU" sz="1400" b="1">
                <a:solidFill>
                  <a:srgbClr val="376092"/>
                </a:solidFill>
                <a:latin typeface="Arial Black" pitchFamily="34" charset="0"/>
              </a:rPr>
              <a:t/>
            </a:r>
            <a:br>
              <a:rPr lang="ru-RU" sz="1400" b="1">
                <a:solidFill>
                  <a:srgbClr val="376092"/>
                </a:solidFill>
                <a:latin typeface="Arial Black" pitchFamily="34" charset="0"/>
              </a:rPr>
            </a:br>
            <a:r>
              <a:rPr lang="ru-RU" sz="1400" b="1">
                <a:solidFill>
                  <a:srgbClr val="376092"/>
                </a:solidFill>
                <a:latin typeface="Arial Black" pitchFamily="34" charset="0"/>
              </a:rPr>
              <a:t> </a:t>
            </a:r>
            <a:r>
              <a:rPr lang="ru-RU" sz="1400" b="1">
                <a:solidFill>
                  <a:srgbClr val="376092"/>
                </a:solidFill>
                <a:latin typeface="Arial" charset="0"/>
              </a:rPr>
              <a:t>Архангельск 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ru-RU" sz="1400" b="1">
                <a:solidFill>
                  <a:srgbClr val="003366"/>
                </a:solidFill>
                <a:latin typeface="Arial Black" pitchFamily="34" charset="0"/>
              </a:rPr>
              <a:t>Трассовый</a:t>
            </a:r>
            <a:r>
              <a:rPr lang="ru-RU" sz="1400" b="1">
                <a:solidFill>
                  <a:srgbClr val="376092"/>
                </a:solidFill>
                <a:latin typeface="Arial Black" pitchFamily="34" charset="0"/>
              </a:rPr>
              <a:t> </a:t>
            </a:r>
            <a:r>
              <a:rPr lang="ru-RU" sz="1400" b="1">
                <a:solidFill>
                  <a:srgbClr val="003366"/>
                </a:solidFill>
                <a:latin typeface="Arial Black" pitchFamily="34" charset="0"/>
              </a:rPr>
              <a:t>автомоделизм</a:t>
            </a:r>
            <a:r>
              <a:rPr lang="ru-RU" sz="1400" b="1">
                <a:solidFill>
                  <a:srgbClr val="376092"/>
                </a:solidFill>
                <a:latin typeface="Arial Black" pitchFamily="34" charset="0"/>
              </a:rPr>
              <a:t/>
            </a:r>
            <a:br>
              <a:rPr lang="ru-RU" sz="1400" b="1">
                <a:solidFill>
                  <a:srgbClr val="376092"/>
                </a:solidFill>
                <a:latin typeface="Arial Black" pitchFamily="34" charset="0"/>
              </a:rPr>
            </a:br>
            <a:r>
              <a:rPr lang="ru-RU" sz="1400" b="1">
                <a:solidFill>
                  <a:srgbClr val="376092"/>
                </a:solidFill>
                <a:latin typeface="Arial" charset="0"/>
              </a:rPr>
              <a:t>Северодвинск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ru-RU" sz="1400" b="1">
                <a:solidFill>
                  <a:srgbClr val="376092"/>
                </a:solidFill>
                <a:latin typeface="Arial Black" pitchFamily="34" charset="0"/>
              </a:rPr>
              <a:t> </a:t>
            </a:r>
            <a:r>
              <a:rPr lang="ru-RU" sz="1400" b="1">
                <a:solidFill>
                  <a:srgbClr val="003366"/>
                </a:solidFill>
                <a:latin typeface="Arial Black" pitchFamily="34" charset="0"/>
              </a:rPr>
              <a:t>Программирование</a:t>
            </a:r>
            <a:r>
              <a:rPr lang="ru-RU" sz="1400" b="1">
                <a:solidFill>
                  <a:srgbClr val="376092"/>
                </a:solidFill>
                <a:latin typeface="Arial Black" pitchFamily="34" charset="0"/>
              </a:rPr>
              <a:t>, 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en-US" sz="1400" b="1">
                <a:solidFill>
                  <a:srgbClr val="003366"/>
                </a:solidFill>
                <a:latin typeface="Arial Black" pitchFamily="34" charset="0"/>
              </a:rPr>
              <a:t>web</a:t>
            </a:r>
            <a:r>
              <a:rPr lang="ru-RU" sz="1400" b="1">
                <a:solidFill>
                  <a:srgbClr val="003366"/>
                </a:solidFill>
                <a:latin typeface="Arial Black" pitchFamily="34" charset="0"/>
              </a:rPr>
              <a:t>-дизайн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ru-RU" sz="1400" b="1">
                <a:solidFill>
                  <a:srgbClr val="003366"/>
                </a:solidFill>
                <a:latin typeface="Arial Black" pitchFamily="34" charset="0"/>
              </a:rPr>
              <a:t>Робототехника</a:t>
            </a:r>
            <a:r>
              <a:rPr lang="ru-RU" sz="1400" b="1">
                <a:solidFill>
                  <a:srgbClr val="376092"/>
                </a:solidFill>
                <a:latin typeface="Arial Black" pitchFamily="34" charset="0"/>
              </a:rPr>
              <a:t/>
            </a:r>
            <a:br>
              <a:rPr lang="ru-RU" sz="1400" b="1">
                <a:solidFill>
                  <a:srgbClr val="376092"/>
                </a:solidFill>
                <a:latin typeface="Arial Black" pitchFamily="34" charset="0"/>
              </a:rPr>
            </a:br>
            <a:r>
              <a:rPr lang="ru-RU" sz="1400" b="1">
                <a:solidFill>
                  <a:srgbClr val="376092"/>
                </a:solidFill>
                <a:latin typeface="Arial Black" pitchFamily="34" charset="0"/>
              </a:rPr>
              <a:t> </a:t>
            </a:r>
            <a:r>
              <a:rPr lang="ru-RU" sz="1400" b="1">
                <a:solidFill>
                  <a:srgbClr val="376092"/>
                </a:solidFill>
                <a:latin typeface="Arial" charset="0"/>
              </a:rPr>
              <a:t>Архангельск, Северодвинск, Новодвинск, Вилегодский, Плесецкий, Пинежский </a:t>
            </a:r>
            <a:br>
              <a:rPr lang="ru-RU" sz="1400" b="1">
                <a:solidFill>
                  <a:srgbClr val="376092"/>
                </a:solidFill>
                <a:latin typeface="Arial" charset="0"/>
              </a:rPr>
            </a:br>
            <a:r>
              <a:rPr lang="ru-RU" sz="1400" b="1">
                <a:solidFill>
                  <a:srgbClr val="376092"/>
                </a:solidFill>
                <a:latin typeface="Arial" charset="0"/>
              </a:rPr>
              <a:t>и др. районы</a:t>
            </a:r>
          </a:p>
          <a:p>
            <a:pPr algn="ctr">
              <a:spcBef>
                <a:spcPct val="50000"/>
              </a:spcBef>
              <a:buFontTx/>
              <a:buChar char="•"/>
            </a:pPr>
            <a:r>
              <a:rPr lang="ru-RU" sz="1400" b="1">
                <a:solidFill>
                  <a:srgbClr val="003366"/>
                </a:solidFill>
                <a:latin typeface="Arial Black" pitchFamily="34" charset="0"/>
              </a:rPr>
              <a:t>Авиаробототехника</a:t>
            </a:r>
            <a:r>
              <a:rPr lang="ru-RU" sz="1400" b="1">
                <a:solidFill>
                  <a:srgbClr val="376092"/>
                </a:solidFill>
                <a:latin typeface="Arial Black" pitchFamily="34" charset="0"/>
              </a:rPr>
              <a:t/>
            </a:r>
            <a:br>
              <a:rPr lang="ru-RU" sz="1400" b="1">
                <a:solidFill>
                  <a:srgbClr val="376092"/>
                </a:solidFill>
                <a:latin typeface="Arial Black" pitchFamily="34" charset="0"/>
              </a:rPr>
            </a:br>
            <a:r>
              <a:rPr lang="ru-RU" sz="1400" b="1">
                <a:solidFill>
                  <a:srgbClr val="376092"/>
                </a:solidFill>
                <a:latin typeface="Arial" charset="0"/>
              </a:rPr>
              <a:t>Архангельск </a:t>
            </a:r>
          </a:p>
        </p:txBody>
      </p:sp>
      <p:sp>
        <p:nvSpPr>
          <p:cNvPr id="23557" name="Rectangle 10"/>
          <p:cNvSpPr>
            <a:spLocks noChangeArrowheads="1"/>
          </p:cNvSpPr>
          <p:nvPr/>
        </p:nvSpPr>
        <p:spPr bwMode="auto">
          <a:xfrm>
            <a:off x="468313" y="4343400"/>
            <a:ext cx="45688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3366"/>
                </a:solidFill>
                <a:latin typeface="Arial Black" pitchFamily="34" charset="0"/>
              </a:rPr>
              <a:t>2015 - 2016 годы:  </a:t>
            </a:r>
            <a:br>
              <a:rPr lang="ru-RU" sz="1600" b="1">
                <a:solidFill>
                  <a:srgbClr val="003366"/>
                </a:solidFill>
                <a:latin typeface="Arial Black" pitchFamily="34" charset="0"/>
              </a:rPr>
            </a:br>
            <a:r>
              <a:rPr lang="ru-RU" sz="1600" b="1">
                <a:solidFill>
                  <a:srgbClr val="003366"/>
                </a:solidFill>
                <a:latin typeface="Arial Black" pitchFamily="34" charset="0"/>
              </a:rPr>
              <a:t>+ 50 объединений</a:t>
            </a:r>
          </a:p>
        </p:txBody>
      </p:sp>
      <p:pic>
        <p:nvPicPr>
          <p:cNvPr id="23558" name="Picture 2" descr="http://cdn.dvinanews.ru/hfapxz1d/6b7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938" y="5300663"/>
            <a:ext cx="217646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4" descr="http://cdn.dvinanews.ru/y48gogm7/utb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7263" y="5300663"/>
            <a:ext cx="218757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6" descr="http://cdn.dvinanews.ru/vyufx7x4/9ww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5267325"/>
            <a:ext cx="22320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fc8f1b279fb9c1cefc6a32c8ca43aeb4762442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3588</TotalTime>
  <Words>544</Words>
  <Application>Microsoft Office PowerPoint</Application>
  <PresentationFormat>Экран (4:3)</PresentationFormat>
  <Paragraphs>200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Arial Narrow</vt:lpstr>
      <vt:lpstr>Calibri</vt:lpstr>
      <vt:lpstr>Georgia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ippk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nick</dc:creator>
  <cp:lastModifiedBy>Петруханова Юлия Борисовна</cp:lastModifiedBy>
  <cp:revision>255</cp:revision>
  <dcterms:created xsi:type="dcterms:W3CDTF">2013-03-15T09:02:41Z</dcterms:created>
  <dcterms:modified xsi:type="dcterms:W3CDTF">2016-11-14T13:35:15Z</dcterms:modified>
</cp:coreProperties>
</file>